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5"/>
  </p:notesMasterIdLst>
  <p:sldIdLst>
    <p:sldId id="257" r:id="rId2"/>
    <p:sldId id="258" r:id="rId3"/>
    <p:sldId id="260" r:id="rId4"/>
    <p:sldId id="283" r:id="rId5"/>
    <p:sldId id="274" r:id="rId6"/>
    <p:sldId id="261" r:id="rId7"/>
    <p:sldId id="288" r:id="rId8"/>
    <p:sldId id="276" r:id="rId9"/>
    <p:sldId id="305" r:id="rId10"/>
    <p:sldId id="306" r:id="rId11"/>
    <p:sldId id="271" r:id="rId12"/>
    <p:sldId id="272" r:id="rId13"/>
    <p:sldId id="273" r:id="rId14"/>
    <p:sldId id="269" r:id="rId15"/>
    <p:sldId id="268" r:id="rId16"/>
    <p:sldId id="290" r:id="rId17"/>
    <p:sldId id="289" r:id="rId18"/>
    <p:sldId id="291" r:id="rId19"/>
    <p:sldId id="267" r:id="rId20"/>
    <p:sldId id="293" r:id="rId21"/>
    <p:sldId id="292" r:id="rId22"/>
    <p:sldId id="299" r:id="rId23"/>
    <p:sldId id="294" r:id="rId24"/>
    <p:sldId id="298" r:id="rId25"/>
    <p:sldId id="297" r:id="rId26"/>
    <p:sldId id="301" r:id="rId27"/>
    <p:sldId id="302" r:id="rId28"/>
    <p:sldId id="303" r:id="rId29"/>
    <p:sldId id="304" r:id="rId30"/>
    <p:sldId id="300" r:id="rId31"/>
    <p:sldId id="266" r:id="rId32"/>
    <p:sldId id="284" r:id="rId33"/>
    <p:sldId id="27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2BC0"/>
    <a:srgbClr val="245B92"/>
    <a:srgbClr val="3279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961"/>
    <p:restoredTop sz="94730"/>
  </p:normalViewPr>
  <p:slideViewPr>
    <p:cSldViewPr snapToGrid="0" snapToObjects="1">
      <p:cViewPr varScale="1">
        <p:scale>
          <a:sx n="108" d="100"/>
          <a:sy n="108" d="100"/>
        </p:scale>
        <p:origin x="34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_rels/data3.xml.rels><?xml version="1.0" encoding="UTF-8" standalone="yes"?>
<Relationships xmlns="http://schemas.openxmlformats.org/package/2006/relationships"><Relationship Id="rId2" Type="http://schemas.openxmlformats.org/officeDocument/2006/relationships/hyperlink" Target="https://censusreporter.org/profiles/16000US0644000-los-angeles-ca/" TargetMode="External"/><Relationship Id="rId1" Type="http://schemas.openxmlformats.org/officeDocument/2006/relationships/hyperlink" Target="https://data.lacity.org/A-Safe-City/Crime-Data-from-2010-to-Present/y8tr-7khq" TargetMode="External"/></Relationships>
</file>

<file path=ppt/diagrams/_rels/drawing3.xml.rels><?xml version="1.0" encoding="UTF-8" standalone="yes"?>
<Relationships xmlns="http://schemas.openxmlformats.org/package/2006/relationships"><Relationship Id="rId2" Type="http://schemas.openxmlformats.org/officeDocument/2006/relationships/hyperlink" Target="https://censusreporter.org/profiles/16000US0644000-los-angeles-ca/" TargetMode="External"/><Relationship Id="rId1" Type="http://schemas.openxmlformats.org/officeDocument/2006/relationships/hyperlink" Target="https://data.lacity.org/A-Safe-City/Crime-Data-from-2010-to-Present/y8tr-7khq" TargetMode="Externa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E76846-86F0-40CB-96A8-9BB4CF695827}" type="doc">
      <dgm:prSet loTypeId="urn:microsoft.com/office/officeart/2016/7/layout/VerticalSolidActionList" loCatId="List" qsTypeId="urn:microsoft.com/office/officeart/2005/8/quickstyle/simple1" qsCatId="simple" csTypeId="urn:microsoft.com/office/officeart/2005/8/colors/accent3_2" csCatId="accent3" phldr="1"/>
      <dgm:spPr/>
      <dgm:t>
        <a:bodyPr/>
        <a:lstStyle/>
        <a:p>
          <a:endParaRPr lang="en-US"/>
        </a:p>
      </dgm:t>
    </dgm:pt>
    <dgm:pt modelId="{03E43B99-607F-4870-B3C5-DEE37B446CE4}">
      <dgm:prSet/>
      <dgm:spPr/>
      <dgm:t>
        <a:bodyPr/>
        <a:lstStyle/>
        <a:p>
          <a:r>
            <a:rPr lang="en-US" dirty="0"/>
            <a:t>Focus</a:t>
          </a:r>
        </a:p>
      </dgm:t>
    </dgm:pt>
    <dgm:pt modelId="{B69BBB5F-7E98-4C9F-B3DA-9B5001347C16}" type="parTrans" cxnId="{7223C730-DACE-4B47-BAA8-694F067DFBC8}">
      <dgm:prSet/>
      <dgm:spPr/>
      <dgm:t>
        <a:bodyPr/>
        <a:lstStyle/>
        <a:p>
          <a:endParaRPr lang="en-US"/>
        </a:p>
      </dgm:t>
    </dgm:pt>
    <dgm:pt modelId="{A895A6F9-38B7-4821-854B-5FB0919C44CD}" type="sibTrans" cxnId="{7223C730-DACE-4B47-BAA8-694F067DFBC8}">
      <dgm:prSet/>
      <dgm:spPr/>
      <dgm:t>
        <a:bodyPr/>
        <a:lstStyle/>
        <a:p>
          <a:endParaRPr lang="en-US"/>
        </a:p>
      </dgm:t>
    </dgm:pt>
    <dgm:pt modelId="{A9496DB0-6873-41FB-A436-821170923601}">
      <dgm:prSet custT="1"/>
      <dgm:spPr/>
      <dgm:t>
        <a:bodyPr/>
        <a:lstStyle/>
        <a:p>
          <a:pPr>
            <a:buFont typeface="Arial" panose="020B0604020202020204" pitchFamily="34" charset="0"/>
            <a:buChar char="•"/>
          </a:pPr>
          <a:r>
            <a:rPr lang="en-US" sz="2400" dirty="0"/>
            <a:t>Los Angeles City </a:t>
          </a:r>
        </a:p>
        <a:p>
          <a:pPr>
            <a:buNone/>
          </a:pPr>
          <a:r>
            <a:rPr lang="en-US" sz="2400" dirty="0"/>
            <a:t>2010 to 2017</a:t>
          </a:r>
        </a:p>
      </dgm:t>
    </dgm:pt>
    <dgm:pt modelId="{8B7B3435-FC92-4882-A6BF-32792E070E6D}" type="parTrans" cxnId="{0D5E8744-4C5E-43DF-8AF6-307DF2CDE470}">
      <dgm:prSet/>
      <dgm:spPr/>
      <dgm:t>
        <a:bodyPr/>
        <a:lstStyle/>
        <a:p>
          <a:endParaRPr lang="en-US"/>
        </a:p>
      </dgm:t>
    </dgm:pt>
    <dgm:pt modelId="{E34095DF-49D6-4A9C-B5A3-0157D71869F8}" type="sibTrans" cxnId="{0D5E8744-4C5E-43DF-8AF6-307DF2CDE470}">
      <dgm:prSet/>
      <dgm:spPr/>
      <dgm:t>
        <a:bodyPr/>
        <a:lstStyle/>
        <a:p>
          <a:endParaRPr lang="en-US"/>
        </a:p>
      </dgm:t>
    </dgm:pt>
    <dgm:pt modelId="{761B78C2-DF71-48B9-88F1-2BCEB776C797}">
      <dgm:prSet/>
      <dgm:spPr/>
      <dgm:t>
        <a:bodyPr/>
        <a:lstStyle/>
        <a:p>
          <a:r>
            <a:rPr lang="en-US" dirty="0"/>
            <a:t>Analyze Violent Crime</a:t>
          </a:r>
        </a:p>
      </dgm:t>
    </dgm:pt>
    <dgm:pt modelId="{9ACDBBA2-E29A-432E-81D7-74B9F9427D88}" type="parTrans" cxnId="{3D063CAC-C7BD-4686-BD26-86FF08BD0E7D}">
      <dgm:prSet/>
      <dgm:spPr/>
      <dgm:t>
        <a:bodyPr/>
        <a:lstStyle/>
        <a:p>
          <a:endParaRPr lang="en-US"/>
        </a:p>
      </dgm:t>
    </dgm:pt>
    <dgm:pt modelId="{107E5D57-82C2-444A-B419-0EA6D9C79685}" type="sibTrans" cxnId="{3D063CAC-C7BD-4686-BD26-86FF08BD0E7D}">
      <dgm:prSet/>
      <dgm:spPr/>
      <dgm:t>
        <a:bodyPr/>
        <a:lstStyle/>
        <a:p>
          <a:endParaRPr lang="en-US"/>
        </a:p>
      </dgm:t>
    </dgm:pt>
    <dgm:pt modelId="{6ABB89E2-6702-4CBC-AE05-F7AA4F2411FD}">
      <dgm:prSet custT="1"/>
      <dgm:spPr/>
      <dgm:t>
        <a:bodyPr/>
        <a:lstStyle/>
        <a:p>
          <a:pPr>
            <a:buFont typeface="Arial" panose="020B0604020202020204" pitchFamily="34" charset="0"/>
            <a:buChar char="•"/>
          </a:pPr>
          <a:r>
            <a:rPr lang="en-US" sz="2400" dirty="0"/>
            <a:t>1. By Month and Years</a:t>
          </a:r>
        </a:p>
        <a:p>
          <a:pPr>
            <a:buFont typeface="Arial" panose="020B0604020202020204" pitchFamily="34" charset="0"/>
            <a:buChar char="•"/>
          </a:pPr>
          <a:r>
            <a:rPr lang="en-US" sz="2400" dirty="0"/>
            <a:t>2. Identify safe versus unsafe neighborhoods </a:t>
          </a:r>
          <a:endParaRPr lang="en-US" sz="1900" dirty="0"/>
        </a:p>
      </dgm:t>
    </dgm:pt>
    <dgm:pt modelId="{83371161-C915-4791-AC94-81F874A0F84B}" type="parTrans" cxnId="{04EB2207-380C-404B-BE72-3DA6AA336781}">
      <dgm:prSet/>
      <dgm:spPr/>
      <dgm:t>
        <a:bodyPr/>
        <a:lstStyle/>
        <a:p>
          <a:endParaRPr lang="en-US"/>
        </a:p>
      </dgm:t>
    </dgm:pt>
    <dgm:pt modelId="{D7C0CB64-11EF-4E30-93B2-1937B18B2B96}" type="sibTrans" cxnId="{04EB2207-380C-404B-BE72-3DA6AA336781}">
      <dgm:prSet/>
      <dgm:spPr/>
      <dgm:t>
        <a:bodyPr/>
        <a:lstStyle/>
        <a:p>
          <a:endParaRPr lang="en-US"/>
        </a:p>
      </dgm:t>
    </dgm:pt>
    <dgm:pt modelId="{8750F8AE-9631-4D8D-B0BE-AC3E56DF0357}">
      <dgm:prSet custT="1"/>
      <dgm:spPr/>
      <dgm:t>
        <a:bodyPr/>
        <a:lstStyle/>
        <a:p>
          <a:pPr>
            <a:buFont typeface="Arial" panose="020B0604020202020204" pitchFamily="34" charset="0"/>
            <a:buChar char="•"/>
          </a:pPr>
          <a:r>
            <a:rPr lang="en-US" sz="2400" dirty="0"/>
            <a:t>3. Do demographics matter?</a:t>
          </a:r>
        </a:p>
      </dgm:t>
    </dgm:pt>
    <dgm:pt modelId="{948F20AE-C3B3-4A70-A46D-F89AE6B5102F}" type="parTrans" cxnId="{A0C41D15-DAA4-4230-BAA2-F8B130874A47}">
      <dgm:prSet/>
      <dgm:spPr/>
      <dgm:t>
        <a:bodyPr/>
        <a:lstStyle/>
        <a:p>
          <a:endParaRPr lang="en-US"/>
        </a:p>
      </dgm:t>
    </dgm:pt>
    <dgm:pt modelId="{A30A0B56-D52C-456F-BEB8-9B26227F4381}" type="sibTrans" cxnId="{A0C41D15-DAA4-4230-BAA2-F8B130874A47}">
      <dgm:prSet/>
      <dgm:spPr/>
      <dgm:t>
        <a:bodyPr/>
        <a:lstStyle/>
        <a:p>
          <a:endParaRPr lang="en-US"/>
        </a:p>
      </dgm:t>
    </dgm:pt>
    <dgm:pt modelId="{509A4846-6B28-4D02-A0A3-37074FCB7525}">
      <dgm:prSet/>
      <dgm:spPr/>
      <dgm:t>
        <a:bodyPr/>
        <a:lstStyle/>
        <a:p>
          <a:r>
            <a:rPr lang="en-US" dirty="0"/>
            <a:t>Tools</a:t>
          </a:r>
        </a:p>
      </dgm:t>
    </dgm:pt>
    <dgm:pt modelId="{C66DA382-0679-4D3A-8024-B6287F9A359D}" type="parTrans" cxnId="{6915C280-DB4F-40C6-AE61-3C936B609FEB}">
      <dgm:prSet/>
      <dgm:spPr/>
      <dgm:t>
        <a:bodyPr/>
        <a:lstStyle/>
        <a:p>
          <a:endParaRPr lang="en-US"/>
        </a:p>
      </dgm:t>
    </dgm:pt>
    <dgm:pt modelId="{FDF540A9-79C8-4518-90B8-7E2FAC90B142}" type="sibTrans" cxnId="{6915C280-DB4F-40C6-AE61-3C936B609FEB}">
      <dgm:prSet/>
      <dgm:spPr/>
      <dgm:t>
        <a:bodyPr/>
        <a:lstStyle/>
        <a:p>
          <a:endParaRPr lang="en-US"/>
        </a:p>
      </dgm:t>
    </dgm:pt>
    <dgm:pt modelId="{F229BC80-C28F-4F19-A6B2-54D891F111E7}">
      <dgm:prSet custT="1"/>
      <dgm:spPr/>
      <dgm:t>
        <a:bodyPr/>
        <a:lstStyle/>
        <a:p>
          <a:r>
            <a:rPr lang="en-US" sz="2400" dirty="0"/>
            <a:t>1. Graphs and Charts</a:t>
          </a:r>
        </a:p>
      </dgm:t>
    </dgm:pt>
    <dgm:pt modelId="{4F2A8E41-C1BC-425F-995B-1E7633C8B4D9}" type="parTrans" cxnId="{9D1ABCD3-EAE6-4A4A-90F9-51332359ABE2}">
      <dgm:prSet/>
      <dgm:spPr/>
      <dgm:t>
        <a:bodyPr/>
        <a:lstStyle/>
        <a:p>
          <a:endParaRPr lang="en-US"/>
        </a:p>
      </dgm:t>
    </dgm:pt>
    <dgm:pt modelId="{4089D6A8-9CA5-4244-AF9E-3BFA86BDDA1C}" type="sibTrans" cxnId="{9D1ABCD3-EAE6-4A4A-90F9-51332359ABE2}">
      <dgm:prSet/>
      <dgm:spPr/>
      <dgm:t>
        <a:bodyPr/>
        <a:lstStyle/>
        <a:p>
          <a:endParaRPr lang="en-US"/>
        </a:p>
      </dgm:t>
    </dgm:pt>
    <dgm:pt modelId="{211CB13B-27E0-4A3E-9843-39312F888380}">
      <dgm:prSet custT="1"/>
      <dgm:spPr/>
      <dgm:t>
        <a:bodyPr/>
        <a:lstStyle/>
        <a:p>
          <a:r>
            <a:rPr lang="en-US" sz="2400" dirty="0"/>
            <a:t>2. Simple Regressions</a:t>
          </a:r>
        </a:p>
      </dgm:t>
    </dgm:pt>
    <dgm:pt modelId="{0C83D024-5D2D-4E65-9C69-02E009D376A4}" type="parTrans" cxnId="{C8F117DE-7B25-408F-8A41-923E10A5BD89}">
      <dgm:prSet/>
      <dgm:spPr/>
      <dgm:t>
        <a:bodyPr/>
        <a:lstStyle/>
        <a:p>
          <a:endParaRPr lang="en-US"/>
        </a:p>
      </dgm:t>
    </dgm:pt>
    <dgm:pt modelId="{D467F872-4E4C-47DE-AC39-4C6F7B8F4093}" type="sibTrans" cxnId="{C8F117DE-7B25-408F-8A41-923E10A5BD89}">
      <dgm:prSet/>
      <dgm:spPr/>
      <dgm:t>
        <a:bodyPr/>
        <a:lstStyle/>
        <a:p>
          <a:endParaRPr lang="en-US"/>
        </a:p>
      </dgm:t>
    </dgm:pt>
    <dgm:pt modelId="{3CBF7AD6-8B66-488C-8871-52B138D3496E}">
      <dgm:prSet custT="1"/>
      <dgm:spPr/>
      <dgm:t>
        <a:bodyPr/>
        <a:lstStyle/>
        <a:p>
          <a:r>
            <a:rPr lang="en-US" sz="2400" dirty="0"/>
            <a:t>3. Informative Map </a:t>
          </a:r>
        </a:p>
      </dgm:t>
    </dgm:pt>
    <dgm:pt modelId="{DA831B0E-A44C-4225-B161-56F3F519A181}" type="parTrans" cxnId="{73202096-4CA5-4F98-9C3F-A20401F0BACD}">
      <dgm:prSet/>
      <dgm:spPr/>
      <dgm:t>
        <a:bodyPr/>
        <a:lstStyle/>
        <a:p>
          <a:endParaRPr lang="en-US"/>
        </a:p>
      </dgm:t>
    </dgm:pt>
    <dgm:pt modelId="{04AC4EE8-BF13-4DE9-BBED-2A6E6BF89A5E}" type="sibTrans" cxnId="{73202096-4CA5-4F98-9C3F-A20401F0BACD}">
      <dgm:prSet/>
      <dgm:spPr/>
      <dgm:t>
        <a:bodyPr/>
        <a:lstStyle/>
        <a:p>
          <a:endParaRPr lang="en-US"/>
        </a:p>
      </dgm:t>
    </dgm:pt>
    <dgm:pt modelId="{9DA0124C-82C0-F94F-994E-138C70BE79A2}" type="pres">
      <dgm:prSet presAssocID="{AAE76846-86F0-40CB-96A8-9BB4CF695827}" presName="Name0" presStyleCnt="0">
        <dgm:presLayoutVars>
          <dgm:dir/>
          <dgm:animLvl val="lvl"/>
          <dgm:resizeHandles val="exact"/>
        </dgm:presLayoutVars>
      </dgm:prSet>
      <dgm:spPr/>
    </dgm:pt>
    <dgm:pt modelId="{4F257530-0A57-0546-9E3B-87E02E537E28}" type="pres">
      <dgm:prSet presAssocID="{03E43B99-607F-4870-B3C5-DEE37B446CE4}" presName="linNode" presStyleCnt="0"/>
      <dgm:spPr/>
    </dgm:pt>
    <dgm:pt modelId="{EF5E2CCE-4323-BF43-BF22-133E0F60D1B6}" type="pres">
      <dgm:prSet presAssocID="{03E43B99-607F-4870-B3C5-DEE37B446CE4}" presName="parentText" presStyleLbl="alignNode1" presStyleIdx="0" presStyleCnt="3">
        <dgm:presLayoutVars>
          <dgm:chMax val="1"/>
          <dgm:bulletEnabled/>
        </dgm:presLayoutVars>
      </dgm:prSet>
      <dgm:spPr/>
    </dgm:pt>
    <dgm:pt modelId="{F7E10552-FBA6-564B-9972-5AE5B2CE0A6B}" type="pres">
      <dgm:prSet presAssocID="{03E43B99-607F-4870-B3C5-DEE37B446CE4}" presName="descendantText" presStyleLbl="alignAccFollowNode1" presStyleIdx="0" presStyleCnt="3">
        <dgm:presLayoutVars>
          <dgm:bulletEnabled/>
        </dgm:presLayoutVars>
      </dgm:prSet>
      <dgm:spPr/>
    </dgm:pt>
    <dgm:pt modelId="{29A02793-CB71-9C44-8175-0D19D2686EF2}" type="pres">
      <dgm:prSet presAssocID="{A895A6F9-38B7-4821-854B-5FB0919C44CD}" presName="sp" presStyleCnt="0"/>
      <dgm:spPr/>
    </dgm:pt>
    <dgm:pt modelId="{AB6599C3-88AC-8246-A6F2-A27E0B150795}" type="pres">
      <dgm:prSet presAssocID="{761B78C2-DF71-48B9-88F1-2BCEB776C797}" presName="linNode" presStyleCnt="0"/>
      <dgm:spPr/>
    </dgm:pt>
    <dgm:pt modelId="{5C66E045-C11E-174C-B10C-CAB46410FC5B}" type="pres">
      <dgm:prSet presAssocID="{761B78C2-DF71-48B9-88F1-2BCEB776C797}" presName="parentText" presStyleLbl="alignNode1" presStyleIdx="1" presStyleCnt="3">
        <dgm:presLayoutVars>
          <dgm:chMax val="1"/>
          <dgm:bulletEnabled/>
        </dgm:presLayoutVars>
      </dgm:prSet>
      <dgm:spPr/>
    </dgm:pt>
    <dgm:pt modelId="{21292361-3B04-B14B-8EDE-3AE5742A9879}" type="pres">
      <dgm:prSet presAssocID="{761B78C2-DF71-48B9-88F1-2BCEB776C797}" presName="descendantText" presStyleLbl="alignAccFollowNode1" presStyleIdx="1" presStyleCnt="3">
        <dgm:presLayoutVars>
          <dgm:bulletEnabled/>
        </dgm:presLayoutVars>
      </dgm:prSet>
      <dgm:spPr/>
    </dgm:pt>
    <dgm:pt modelId="{4AFBAEC6-95FA-004C-BF38-246715ED4D7C}" type="pres">
      <dgm:prSet presAssocID="{107E5D57-82C2-444A-B419-0EA6D9C79685}" presName="sp" presStyleCnt="0"/>
      <dgm:spPr/>
    </dgm:pt>
    <dgm:pt modelId="{D94D90E5-B7A0-7946-B838-60FB72D27143}" type="pres">
      <dgm:prSet presAssocID="{509A4846-6B28-4D02-A0A3-37074FCB7525}" presName="linNode" presStyleCnt="0"/>
      <dgm:spPr/>
    </dgm:pt>
    <dgm:pt modelId="{8FA15FC1-C023-9D48-9528-45BE309A0EA7}" type="pres">
      <dgm:prSet presAssocID="{509A4846-6B28-4D02-A0A3-37074FCB7525}" presName="parentText" presStyleLbl="alignNode1" presStyleIdx="2" presStyleCnt="3">
        <dgm:presLayoutVars>
          <dgm:chMax val="1"/>
          <dgm:bulletEnabled/>
        </dgm:presLayoutVars>
      </dgm:prSet>
      <dgm:spPr/>
    </dgm:pt>
    <dgm:pt modelId="{9414E9A0-B484-5D49-9C6A-F7880C2C5246}" type="pres">
      <dgm:prSet presAssocID="{509A4846-6B28-4D02-A0A3-37074FCB7525}" presName="descendantText" presStyleLbl="alignAccFollowNode1" presStyleIdx="2" presStyleCnt="3">
        <dgm:presLayoutVars>
          <dgm:bulletEnabled/>
        </dgm:presLayoutVars>
      </dgm:prSet>
      <dgm:spPr/>
    </dgm:pt>
  </dgm:ptLst>
  <dgm:cxnLst>
    <dgm:cxn modelId="{04EB2207-380C-404B-BE72-3DA6AA336781}" srcId="{761B78C2-DF71-48B9-88F1-2BCEB776C797}" destId="{6ABB89E2-6702-4CBC-AE05-F7AA4F2411FD}" srcOrd="0" destOrd="0" parTransId="{83371161-C915-4791-AC94-81F874A0F84B}" sibTransId="{D7C0CB64-11EF-4E30-93B2-1937B18B2B96}"/>
    <dgm:cxn modelId="{AC6C480B-77A0-134D-8C45-9DACE07DAB19}" type="presOf" srcId="{6ABB89E2-6702-4CBC-AE05-F7AA4F2411FD}" destId="{21292361-3B04-B14B-8EDE-3AE5742A9879}" srcOrd="0" destOrd="0" presId="urn:microsoft.com/office/officeart/2016/7/layout/VerticalSolidActionList"/>
    <dgm:cxn modelId="{A0C41D15-DAA4-4230-BAA2-F8B130874A47}" srcId="{761B78C2-DF71-48B9-88F1-2BCEB776C797}" destId="{8750F8AE-9631-4D8D-B0BE-AC3E56DF0357}" srcOrd="1" destOrd="0" parTransId="{948F20AE-C3B3-4A70-A46D-F89AE6B5102F}" sibTransId="{A30A0B56-D52C-456F-BEB8-9B26227F4381}"/>
    <dgm:cxn modelId="{C7EE9323-88B7-2240-895B-487B09B918F7}" type="presOf" srcId="{761B78C2-DF71-48B9-88F1-2BCEB776C797}" destId="{5C66E045-C11E-174C-B10C-CAB46410FC5B}" srcOrd="0" destOrd="0" presId="urn:microsoft.com/office/officeart/2016/7/layout/VerticalSolidActionList"/>
    <dgm:cxn modelId="{7223C730-DACE-4B47-BAA8-694F067DFBC8}" srcId="{AAE76846-86F0-40CB-96A8-9BB4CF695827}" destId="{03E43B99-607F-4870-B3C5-DEE37B446CE4}" srcOrd="0" destOrd="0" parTransId="{B69BBB5F-7E98-4C9F-B3DA-9B5001347C16}" sibTransId="{A895A6F9-38B7-4821-854B-5FB0919C44CD}"/>
    <dgm:cxn modelId="{0D5E8744-4C5E-43DF-8AF6-307DF2CDE470}" srcId="{03E43B99-607F-4870-B3C5-DEE37B446CE4}" destId="{A9496DB0-6873-41FB-A436-821170923601}" srcOrd="0" destOrd="0" parTransId="{8B7B3435-FC92-4882-A6BF-32792E070E6D}" sibTransId="{E34095DF-49D6-4A9C-B5A3-0157D71869F8}"/>
    <dgm:cxn modelId="{F02A1B4C-C77E-3548-AEAE-9D461CA935EC}" type="presOf" srcId="{8750F8AE-9631-4D8D-B0BE-AC3E56DF0357}" destId="{21292361-3B04-B14B-8EDE-3AE5742A9879}" srcOrd="0" destOrd="1" presId="urn:microsoft.com/office/officeart/2016/7/layout/VerticalSolidActionList"/>
    <dgm:cxn modelId="{4E6F0360-580B-8E42-A194-28234BCD0F0B}" type="presOf" srcId="{211CB13B-27E0-4A3E-9843-39312F888380}" destId="{9414E9A0-B484-5D49-9C6A-F7880C2C5246}" srcOrd="0" destOrd="1" presId="urn:microsoft.com/office/officeart/2016/7/layout/VerticalSolidActionList"/>
    <dgm:cxn modelId="{E365DB7F-BF60-644D-9BA9-2A6BE1E5C963}" type="presOf" srcId="{509A4846-6B28-4D02-A0A3-37074FCB7525}" destId="{8FA15FC1-C023-9D48-9528-45BE309A0EA7}" srcOrd="0" destOrd="0" presId="urn:microsoft.com/office/officeart/2016/7/layout/VerticalSolidActionList"/>
    <dgm:cxn modelId="{6915C280-DB4F-40C6-AE61-3C936B609FEB}" srcId="{AAE76846-86F0-40CB-96A8-9BB4CF695827}" destId="{509A4846-6B28-4D02-A0A3-37074FCB7525}" srcOrd="2" destOrd="0" parTransId="{C66DA382-0679-4D3A-8024-B6287F9A359D}" sibTransId="{FDF540A9-79C8-4518-90B8-7E2FAC90B142}"/>
    <dgm:cxn modelId="{6D307888-27F5-524C-9A8D-01C1E6155124}" type="presOf" srcId="{03E43B99-607F-4870-B3C5-DEE37B446CE4}" destId="{EF5E2CCE-4323-BF43-BF22-133E0F60D1B6}" srcOrd="0" destOrd="0" presId="urn:microsoft.com/office/officeart/2016/7/layout/VerticalSolidActionList"/>
    <dgm:cxn modelId="{73202096-4CA5-4F98-9C3F-A20401F0BACD}" srcId="{509A4846-6B28-4D02-A0A3-37074FCB7525}" destId="{3CBF7AD6-8B66-488C-8871-52B138D3496E}" srcOrd="2" destOrd="0" parTransId="{DA831B0E-A44C-4225-B161-56F3F519A181}" sibTransId="{04AC4EE8-BF13-4DE9-BBED-2A6E6BF89A5E}"/>
    <dgm:cxn modelId="{3D063CAC-C7BD-4686-BD26-86FF08BD0E7D}" srcId="{AAE76846-86F0-40CB-96A8-9BB4CF695827}" destId="{761B78C2-DF71-48B9-88F1-2BCEB776C797}" srcOrd="1" destOrd="0" parTransId="{9ACDBBA2-E29A-432E-81D7-74B9F9427D88}" sibTransId="{107E5D57-82C2-444A-B419-0EA6D9C79685}"/>
    <dgm:cxn modelId="{D78BB7B5-6511-E643-9BFE-EE3AC45783B9}" type="presOf" srcId="{AAE76846-86F0-40CB-96A8-9BB4CF695827}" destId="{9DA0124C-82C0-F94F-994E-138C70BE79A2}" srcOrd="0" destOrd="0" presId="urn:microsoft.com/office/officeart/2016/7/layout/VerticalSolidActionList"/>
    <dgm:cxn modelId="{C4C597BA-FA7C-D845-9420-D4C8DD32B829}" type="presOf" srcId="{A9496DB0-6873-41FB-A436-821170923601}" destId="{F7E10552-FBA6-564B-9972-5AE5B2CE0A6B}" srcOrd="0" destOrd="0" presId="urn:microsoft.com/office/officeart/2016/7/layout/VerticalSolidActionList"/>
    <dgm:cxn modelId="{9D1ABCD3-EAE6-4A4A-90F9-51332359ABE2}" srcId="{509A4846-6B28-4D02-A0A3-37074FCB7525}" destId="{F229BC80-C28F-4F19-A6B2-54D891F111E7}" srcOrd="0" destOrd="0" parTransId="{4F2A8E41-C1BC-425F-995B-1E7633C8B4D9}" sibTransId="{4089D6A8-9CA5-4244-AF9E-3BFA86BDDA1C}"/>
    <dgm:cxn modelId="{C8F117DE-7B25-408F-8A41-923E10A5BD89}" srcId="{509A4846-6B28-4D02-A0A3-37074FCB7525}" destId="{211CB13B-27E0-4A3E-9843-39312F888380}" srcOrd="1" destOrd="0" parTransId="{0C83D024-5D2D-4E65-9C69-02E009D376A4}" sibTransId="{D467F872-4E4C-47DE-AC39-4C6F7B8F4093}"/>
    <dgm:cxn modelId="{25CB30F1-6DBD-3D42-8F3D-ED192EA08087}" type="presOf" srcId="{F229BC80-C28F-4F19-A6B2-54D891F111E7}" destId="{9414E9A0-B484-5D49-9C6A-F7880C2C5246}" srcOrd="0" destOrd="0" presId="urn:microsoft.com/office/officeart/2016/7/layout/VerticalSolidActionList"/>
    <dgm:cxn modelId="{C7009AFC-EE59-C24D-92E5-A9EE6515706C}" type="presOf" srcId="{3CBF7AD6-8B66-488C-8871-52B138D3496E}" destId="{9414E9A0-B484-5D49-9C6A-F7880C2C5246}" srcOrd="0" destOrd="2" presId="urn:microsoft.com/office/officeart/2016/7/layout/VerticalSolidActionList"/>
    <dgm:cxn modelId="{EC6AD240-941E-0F46-AB12-ED3887B33314}" type="presParOf" srcId="{9DA0124C-82C0-F94F-994E-138C70BE79A2}" destId="{4F257530-0A57-0546-9E3B-87E02E537E28}" srcOrd="0" destOrd="0" presId="urn:microsoft.com/office/officeart/2016/7/layout/VerticalSolidActionList"/>
    <dgm:cxn modelId="{1428F2C1-F3A2-9E4C-A322-E0BA3D43AF76}" type="presParOf" srcId="{4F257530-0A57-0546-9E3B-87E02E537E28}" destId="{EF5E2CCE-4323-BF43-BF22-133E0F60D1B6}" srcOrd="0" destOrd="0" presId="urn:microsoft.com/office/officeart/2016/7/layout/VerticalSolidActionList"/>
    <dgm:cxn modelId="{9C4FAD66-FA1D-4B49-AD2D-7F60B6A1520D}" type="presParOf" srcId="{4F257530-0A57-0546-9E3B-87E02E537E28}" destId="{F7E10552-FBA6-564B-9972-5AE5B2CE0A6B}" srcOrd="1" destOrd="0" presId="urn:microsoft.com/office/officeart/2016/7/layout/VerticalSolidActionList"/>
    <dgm:cxn modelId="{DCB80148-6EC0-CE48-87AF-B14EE6E45274}" type="presParOf" srcId="{9DA0124C-82C0-F94F-994E-138C70BE79A2}" destId="{29A02793-CB71-9C44-8175-0D19D2686EF2}" srcOrd="1" destOrd="0" presId="urn:microsoft.com/office/officeart/2016/7/layout/VerticalSolidActionList"/>
    <dgm:cxn modelId="{EF394ECE-4D6F-2244-9C5B-6B336045BD88}" type="presParOf" srcId="{9DA0124C-82C0-F94F-994E-138C70BE79A2}" destId="{AB6599C3-88AC-8246-A6F2-A27E0B150795}" srcOrd="2" destOrd="0" presId="urn:microsoft.com/office/officeart/2016/7/layout/VerticalSolidActionList"/>
    <dgm:cxn modelId="{24D010EE-219C-EC4E-824F-5A772A7B3F85}" type="presParOf" srcId="{AB6599C3-88AC-8246-A6F2-A27E0B150795}" destId="{5C66E045-C11E-174C-B10C-CAB46410FC5B}" srcOrd="0" destOrd="0" presId="urn:microsoft.com/office/officeart/2016/7/layout/VerticalSolidActionList"/>
    <dgm:cxn modelId="{90C2A948-FF49-7D46-AFBB-73517AAD14DB}" type="presParOf" srcId="{AB6599C3-88AC-8246-A6F2-A27E0B150795}" destId="{21292361-3B04-B14B-8EDE-3AE5742A9879}" srcOrd="1" destOrd="0" presId="urn:microsoft.com/office/officeart/2016/7/layout/VerticalSolidActionList"/>
    <dgm:cxn modelId="{7A3AD104-333E-6A4C-BEFE-4AE969F27A1F}" type="presParOf" srcId="{9DA0124C-82C0-F94F-994E-138C70BE79A2}" destId="{4AFBAEC6-95FA-004C-BF38-246715ED4D7C}" srcOrd="3" destOrd="0" presId="urn:microsoft.com/office/officeart/2016/7/layout/VerticalSolidActionList"/>
    <dgm:cxn modelId="{ECDDD4EE-D6A0-FE45-95DA-E300E463A066}" type="presParOf" srcId="{9DA0124C-82C0-F94F-994E-138C70BE79A2}" destId="{D94D90E5-B7A0-7946-B838-60FB72D27143}" srcOrd="4" destOrd="0" presId="urn:microsoft.com/office/officeart/2016/7/layout/VerticalSolidActionList"/>
    <dgm:cxn modelId="{88FC9811-2547-CB47-800A-2B6D451C6284}" type="presParOf" srcId="{D94D90E5-B7A0-7946-B838-60FB72D27143}" destId="{8FA15FC1-C023-9D48-9528-45BE309A0EA7}" srcOrd="0" destOrd="0" presId="urn:microsoft.com/office/officeart/2016/7/layout/VerticalSolidActionList"/>
    <dgm:cxn modelId="{0F18BC32-E3E2-3A4B-B6F1-20D8B0DA54E5}" type="presParOf" srcId="{D94D90E5-B7A0-7946-B838-60FB72D27143}" destId="{9414E9A0-B484-5D49-9C6A-F7880C2C5246}"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F8C279-8070-4792-BFC2-BD04A189562B}" type="doc">
      <dgm:prSet loTypeId="urn:microsoft.com/office/officeart/2005/8/layout/vList2" loCatId="list" qsTypeId="urn:microsoft.com/office/officeart/2005/8/quickstyle/simple5" qsCatId="simple" csTypeId="urn:microsoft.com/office/officeart/2005/8/colors/accent3_2" csCatId="accent3" phldr="1"/>
      <dgm:spPr/>
      <dgm:t>
        <a:bodyPr/>
        <a:lstStyle/>
        <a:p>
          <a:endParaRPr lang="en-US"/>
        </a:p>
      </dgm:t>
    </dgm:pt>
    <dgm:pt modelId="{49F05AC9-62C5-4977-B497-7BB25257EDFB}">
      <dgm:prSet/>
      <dgm:spPr/>
      <dgm:t>
        <a:bodyPr/>
        <a:lstStyle/>
        <a:p>
          <a:r>
            <a:rPr lang="en-US" dirty="0"/>
            <a:t>1. Data Sources</a:t>
          </a:r>
        </a:p>
      </dgm:t>
    </dgm:pt>
    <dgm:pt modelId="{18E7136B-A4E4-4BF4-B676-2B2498902759}" type="parTrans" cxnId="{6F017EF4-C9D2-48B5-A626-E6E3F9BF636B}">
      <dgm:prSet/>
      <dgm:spPr/>
      <dgm:t>
        <a:bodyPr/>
        <a:lstStyle/>
        <a:p>
          <a:endParaRPr lang="en-US"/>
        </a:p>
      </dgm:t>
    </dgm:pt>
    <dgm:pt modelId="{3266064B-4802-409B-9E27-76311A7DB25E}" type="sibTrans" cxnId="{6F017EF4-C9D2-48B5-A626-E6E3F9BF636B}">
      <dgm:prSet/>
      <dgm:spPr/>
      <dgm:t>
        <a:bodyPr/>
        <a:lstStyle/>
        <a:p>
          <a:endParaRPr lang="en-US"/>
        </a:p>
      </dgm:t>
    </dgm:pt>
    <dgm:pt modelId="{534B2351-6689-4405-A6F2-115C6BA27D2C}">
      <dgm:prSet/>
      <dgm:spPr/>
      <dgm:t>
        <a:bodyPr/>
        <a:lstStyle/>
        <a:p>
          <a:r>
            <a:rPr lang="en-US" dirty="0"/>
            <a:t>2. Data Retrieval and Cleaning</a:t>
          </a:r>
        </a:p>
      </dgm:t>
    </dgm:pt>
    <dgm:pt modelId="{68138F1C-6988-43F1-B91E-40A989D0229E}" type="parTrans" cxnId="{B99F5FDB-3D59-4D32-94A7-A8940641807C}">
      <dgm:prSet/>
      <dgm:spPr/>
      <dgm:t>
        <a:bodyPr/>
        <a:lstStyle/>
        <a:p>
          <a:endParaRPr lang="en-US"/>
        </a:p>
      </dgm:t>
    </dgm:pt>
    <dgm:pt modelId="{7E8AF715-BF8F-4024-B455-2797BF25752B}" type="sibTrans" cxnId="{B99F5FDB-3D59-4D32-94A7-A8940641807C}">
      <dgm:prSet/>
      <dgm:spPr/>
      <dgm:t>
        <a:bodyPr/>
        <a:lstStyle/>
        <a:p>
          <a:endParaRPr lang="en-US"/>
        </a:p>
      </dgm:t>
    </dgm:pt>
    <dgm:pt modelId="{3EBD93F4-D0E3-4859-B76F-521F997A8947}">
      <dgm:prSet/>
      <dgm:spPr/>
      <dgm:t>
        <a:bodyPr/>
        <a:lstStyle/>
        <a:p>
          <a:r>
            <a:rPr lang="en-US" dirty="0"/>
            <a:t>3. Description</a:t>
          </a:r>
        </a:p>
      </dgm:t>
    </dgm:pt>
    <dgm:pt modelId="{47DB723E-2520-42DE-ABF7-40E8C0F3F1BA}" type="parTrans" cxnId="{7A224799-145F-4FD0-B211-96AFDD4A6BCC}">
      <dgm:prSet/>
      <dgm:spPr/>
      <dgm:t>
        <a:bodyPr/>
        <a:lstStyle/>
        <a:p>
          <a:endParaRPr lang="en-US"/>
        </a:p>
      </dgm:t>
    </dgm:pt>
    <dgm:pt modelId="{30385797-CE8C-4FEC-9562-05586AE31CA6}" type="sibTrans" cxnId="{7A224799-145F-4FD0-B211-96AFDD4A6BCC}">
      <dgm:prSet/>
      <dgm:spPr/>
      <dgm:t>
        <a:bodyPr/>
        <a:lstStyle/>
        <a:p>
          <a:endParaRPr lang="en-US"/>
        </a:p>
      </dgm:t>
    </dgm:pt>
    <dgm:pt modelId="{A1318390-7786-49FA-95B5-5D30659AB018}">
      <dgm:prSet/>
      <dgm:spPr/>
      <dgm:t>
        <a:bodyPr/>
        <a:lstStyle/>
        <a:p>
          <a:r>
            <a:rPr lang="en-US" dirty="0"/>
            <a:t>4. Results</a:t>
          </a:r>
        </a:p>
      </dgm:t>
    </dgm:pt>
    <dgm:pt modelId="{512910FC-9CD0-4036-AD28-AE7F49DD12A2}" type="parTrans" cxnId="{747C29CC-89C2-47EE-BDE8-ED12F2C19123}">
      <dgm:prSet/>
      <dgm:spPr/>
      <dgm:t>
        <a:bodyPr/>
        <a:lstStyle/>
        <a:p>
          <a:endParaRPr lang="en-US"/>
        </a:p>
      </dgm:t>
    </dgm:pt>
    <dgm:pt modelId="{3A012C83-3EFB-4A20-9DE1-A627E24F6A39}" type="sibTrans" cxnId="{747C29CC-89C2-47EE-BDE8-ED12F2C19123}">
      <dgm:prSet/>
      <dgm:spPr/>
      <dgm:t>
        <a:bodyPr/>
        <a:lstStyle/>
        <a:p>
          <a:endParaRPr lang="en-US"/>
        </a:p>
      </dgm:t>
    </dgm:pt>
    <dgm:pt modelId="{149923F8-3E59-4DDB-B528-002BBB2B89E0}">
      <dgm:prSet/>
      <dgm:spPr/>
      <dgm:t>
        <a:bodyPr/>
        <a:lstStyle/>
        <a:p>
          <a:r>
            <a:rPr lang="en-US" dirty="0"/>
            <a:t>5. Conclusions</a:t>
          </a:r>
        </a:p>
      </dgm:t>
    </dgm:pt>
    <dgm:pt modelId="{7050CD61-C336-405D-814D-E00FBB541356}" type="parTrans" cxnId="{150543AE-1068-4EB1-A4D5-82FC26108D77}">
      <dgm:prSet/>
      <dgm:spPr/>
      <dgm:t>
        <a:bodyPr/>
        <a:lstStyle/>
        <a:p>
          <a:endParaRPr lang="en-US"/>
        </a:p>
      </dgm:t>
    </dgm:pt>
    <dgm:pt modelId="{112891E8-77AA-4852-8203-84B657AA5132}" type="sibTrans" cxnId="{150543AE-1068-4EB1-A4D5-82FC26108D77}">
      <dgm:prSet/>
      <dgm:spPr/>
      <dgm:t>
        <a:bodyPr/>
        <a:lstStyle/>
        <a:p>
          <a:endParaRPr lang="en-US"/>
        </a:p>
      </dgm:t>
    </dgm:pt>
    <dgm:pt modelId="{F45D1E00-EAC4-4CAF-BB41-4E2E93DBB374}">
      <dgm:prSet/>
      <dgm:spPr/>
      <dgm:t>
        <a:bodyPr/>
        <a:lstStyle/>
        <a:p>
          <a:r>
            <a:rPr lang="en-US" dirty="0"/>
            <a:t>6. Future Work</a:t>
          </a:r>
        </a:p>
      </dgm:t>
    </dgm:pt>
    <dgm:pt modelId="{69E6D83A-60C8-42D9-AC3D-8D0BEB62A9BF}" type="parTrans" cxnId="{49E707AF-73CC-4C2F-8FD4-6FCAA929139D}">
      <dgm:prSet/>
      <dgm:spPr/>
      <dgm:t>
        <a:bodyPr/>
        <a:lstStyle/>
        <a:p>
          <a:endParaRPr lang="en-US"/>
        </a:p>
      </dgm:t>
    </dgm:pt>
    <dgm:pt modelId="{D623CF81-F761-4BCA-B0B6-ABDE2F6AB8F3}" type="sibTrans" cxnId="{49E707AF-73CC-4C2F-8FD4-6FCAA929139D}">
      <dgm:prSet/>
      <dgm:spPr/>
      <dgm:t>
        <a:bodyPr/>
        <a:lstStyle/>
        <a:p>
          <a:endParaRPr lang="en-US"/>
        </a:p>
      </dgm:t>
    </dgm:pt>
    <dgm:pt modelId="{37BCCC8B-BEA9-D947-8A1E-1F110323B735}" type="pres">
      <dgm:prSet presAssocID="{5FF8C279-8070-4792-BFC2-BD04A189562B}" presName="linear" presStyleCnt="0">
        <dgm:presLayoutVars>
          <dgm:animLvl val="lvl"/>
          <dgm:resizeHandles val="exact"/>
        </dgm:presLayoutVars>
      </dgm:prSet>
      <dgm:spPr/>
    </dgm:pt>
    <dgm:pt modelId="{BFDD57E7-47DA-5249-9EC8-24A80F170F67}" type="pres">
      <dgm:prSet presAssocID="{49F05AC9-62C5-4977-B497-7BB25257EDFB}" presName="parentText" presStyleLbl="node1" presStyleIdx="0" presStyleCnt="6">
        <dgm:presLayoutVars>
          <dgm:chMax val="0"/>
          <dgm:bulletEnabled val="1"/>
        </dgm:presLayoutVars>
      </dgm:prSet>
      <dgm:spPr/>
    </dgm:pt>
    <dgm:pt modelId="{F21EBAD3-FBCF-3D45-A351-58AB549D783C}" type="pres">
      <dgm:prSet presAssocID="{3266064B-4802-409B-9E27-76311A7DB25E}" presName="spacer" presStyleCnt="0"/>
      <dgm:spPr/>
    </dgm:pt>
    <dgm:pt modelId="{E5BBDE45-6077-054B-A811-BD3870EA160C}" type="pres">
      <dgm:prSet presAssocID="{534B2351-6689-4405-A6F2-115C6BA27D2C}" presName="parentText" presStyleLbl="node1" presStyleIdx="1" presStyleCnt="6">
        <dgm:presLayoutVars>
          <dgm:chMax val="0"/>
          <dgm:bulletEnabled val="1"/>
        </dgm:presLayoutVars>
      </dgm:prSet>
      <dgm:spPr/>
    </dgm:pt>
    <dgm:pt modelId="{A3B95BCC-588E-BC45-9D02-1E1CCD8592C9}" type="pres">
      <dgm:prSet presAssocID="{7E8AF715-BF8F-4024-B455-2797BF25752B}" presName="spacer" presStyleCnt="0"/>
      <dgm:spPr/>
    </dgm:pt>
    <dgm:pt modelId="{77183BFE-6467-9043-8E05-E546AFCA317D}" type="pres">
      <dgm:prSet presAssocID="{3EBD93F4-D0E3-4859-B76F-521F997A8947}" presName="parentText" presStyleLbl="node1" presStyleIdx="2" presStyleCnt="6">
        <dgm:presLayoutVars>
          <dgm:chMax val="0"/>
          <dgm:bulletEnabled val="1"/>
        </dgm:presLayoutVars>
      </dgm:prSet>
      <dgm:spPr/>
    </dgm:pt>
    <dgm:pt modelId="{973BD6B3-17DB-2C42-B861-654EDDE0521A}" type="pres">
      <dgm:prSet presAssocID="{30385797-CE8C-4FEC-9562-05586AE31CA6}" presName="spacer" presStyleCnt="0"/>
      <dgm:spPr/>
    </dgm:pt>
    <dgm:pt modelId="{6D5823EF-D8B4-6D44-92BD-491CC228CC51}" type="pres">
      <dgm:prSet presAssocID="{A1318390-7786-49FA-95B5-5D30659AB018}" presName="parentText" presStyleLbl="node1" presStyleIdx="3" presStyleCnt="6">
        <dgm:presLayoutVars>
          <dgm:chMax val="0"/>
          <dgm:bulletEnabled val="1"/>
        </dgm:presLayoutVars>
      </dgm:prSet>
      <dgm:spPr/>
    </dgm:pt>
    <dgm:pt modelId="{D24C2F38-5EBA-464F-926C-369875058B56}" type="pres">
      <dgm:prSet presAssocID="{3A012C83-3EFB-4A20-9DE1-A627E24F6A39}" presName="spacer" presStyleCnt="0"/>
      <dgm:spPr/>
    </dgm:pt>
    <dgm:pt modelId="{B896425C-1E5E-2A4F-914A-011430DB8CBD}" type="pres">
      <dgm:prSet presAssocID="{149923F8-3E59-4DDB-B528-002BBB2B89E0}" presName="parentText" presStyleLbl="node1" presStyleIdx="4" presStyleCnt="6">
        <dgm:presLayoutVars>
          <dgm:chMax val="0"/>
          <dgm:bulletEnabled val="1"/>
        </dgm:presLayoutVars>
      </dgm:prSet>
      <dgm:spPr/>
    </dgm:pt>
    <dgm:pt modelId="{D065B890-7E2E-584F-82FC-C367013D450B}" type="pres">
      <dgm:prSet presAssocID="{112891E8-77AA-4852-8203-84B657AA5132}" presName="spacer" presStyleCnt="0"/>
      <dgm:spPr/>
    </dgm:pt>
    <dgm:pt modelId="{898AF20D-1DBD-5843-9FA6-54CBAAD1F48E}" type="pres">
      <dgm:prSet presAssocID="{F45D1E00-EAC4-4CAF-BB41-4E2E93DBB374}" presName="parentText" presStyleLbl="node1" presStyleIdx="5" presStyleCnt="6">
        <dgm:presLayoutVars>
          <dgm:chMax val="0"/>
          <dgm:bulletEnabled val="1"/>
        </dgm:presLayoutVars>
      </dgm:prSet>
      <dgm:spPr/>
    </dgm:pt>
  </dgm:ptLst>
  <dgm:cxnLst>
    <dgm:cxn modelId="{B6A7AF1B-AAC6-9E43-8A82-953428CA87B7}" type="presOf" srcId="{3EBD93F4-D0E3-4859-B76F-521F997A8947}" destId="{77183BFE-6467-9043-8E05-E546AFCA317D}" srcOrd="0" destOrd="0" presId="urn:microsoft.com/office/officeart/2005/8/layout/vList2"/>
    <dgm:cxn modelId="{594AD931-CBB4-264D-8A80-EAC4C95F676A}" type="presOf" srcId="{149923F8-3E59-4DDB-B528-002BBB2B89E0}" destId="{B896425C-1E5E-2A4F-914A-011430DB8CBD}" srcOrd="0" destOrd="0" presId="urn:microsoft.com/office/officeart/2005/8/layout/vList2"/>
    <dgm:cxn modelId="{06BD4733-E614-1E47-9A4C-F8E8AB4A0EAB}" type="presOf" srcId="{F45D1E00-EAC4-4CAF-BB41-4E2E93DBB374}" destId="{898AF20D-1DBD-5843-9FA6-54CBAAD1F48E}" srcOrd="0" destOrd="0" presId="urn:microsoft.com/office/officeart/2005/8/layout/vList2"/>
    <dgm:cxn modelId="{D6E69B34-7A7F-104B-9574-FA29BD7CE5F5}" type="presOf" srcId="{A1318390-7786-49FA-95B5-5D30659AB018}" destId="{6D5823EF-D8B4-6D44-92BD-491CC228CC51}" srcOrd="0" destOrd="0" presId="urn:microsoft.com/office/officeart/2005/8/layout/vList2"/>
    <dgm:cxn modelId="{8B30A598-1053-8447-95BA-C2F603BC77CF}" type="presOf" srcId="{49F05AC9-62C5-4977-B497-7BB25257EDFB}" destId="{BFDD57E7-47DA-5249-9EC8-24A80F170F67}" srcOrd="0" destOrd="0" presId="urn:microsoft.com/office/officeart/2005/8/layout/vList2"/>
    <dgm:cxn modelId="{7A224799-145F-4FD0-B211-96AFDD4A6BCC}" srcId="{5FF8C279-8070-4792-BFC2-BD04A189562B}" destId="{3EBD93F4-D0E3-4859-B76F-521F997A8947}" srcOrd="2" destOrd="0" parTransId="{47DB723E-2520-42DE-ABF7-40E8C0F3F1BA}" sibTransId="{30385797-CE8C-4FEC-9562-05586AE31CA6}"/>
    <dgm:cxn modelId="{150543AE-1068-4EB1-A4D5-82FC26108D77}" srcId="{5FF8C279-8070-4792-BFC2-BD04A189562B}" destId="{149923F8-3E59-4DDB-B528-002BBB2B89E0}" srcOrd="4" destOrd="0" parTransId="{7050CD61-C336-405D-814D-E00FBB541356}" sibTransId="{112891E8-77AA-4852-8203-84B657AA5132}"/>
    <dgm:cxn modelId="{49E707AF-73CC-4C2F-8FD4-6FCAA929139D}" srcId="{5FF8C279-8070-4792-BFC2-BD04A189562B}" destId="{F45D1E00-EAC4-4CAF-BB41-4E2E93DBB374}" srcOrd="5" destOrd="0" parTransId="{69E6D83A-60C8-42D9-AC3D-8D0BEB62A9BF}" sibTransId="{D623CF81-F761-4BCA-B0B6-ABDE2F6AB8F3}"/>
    <dgm:cxn modelId="{747C29CC-89C2-47EE-BDE8-ED12F2C19123}" srcId="{5FF8C279-8070-4792-BFC2-BD04A189562B}" destId="{A1318390-7786-49FA-95B5-5D30659AB018}" srcOrd="3" destOrd="0" parTransId="{512910FC-9CD0-4036-AD28-AE7F49DD12A2}" sibTransId="{3A012C83-3EFB-4A20-9DE1-A627E24F6A39}"/>
    <dgm:cxn modelId="{B99F5FDB-3D59-4D32-94A7-A8940641807C}" srcId="{5FF8C279-8070-4792-BFC2-BD04A189562B}" destId="{534B2351-6689-4405-A6F2-115C6BA27D2C}" srcOrd="1" destOrd="0" parTransId="{68138F1C-6988-43F1-B91E-40A989D0229E}" sibTransId="{7E8AF715-BF8F-4024-B455-2797BF25752B}"/>
    <dgm:cxn modelId="{D5643AE4-6AA5-804E-AA0F-38D3CE62F429}" type="presOf" srcId="{534B2351-6689-4405-A6F2-115C6BA27D2C}" destId="{E5BBDE45-6077-054B-A811-BD3870EA160C}" srcOrd="0" destOrd="0" presId="urn:microsoft.com/office/officeart/2005/8/layout/vList2"/>
    <dgm:cxn modelId="{B9C45EEE-DF03-8847-81F8-5D49AEC8F2B3}" type="presOf" srcId="{5FF8C279-8070-4792-BFC2-BD04A189562B}" destId="{37BCCC8B-BEA9-D947-8A1E-1F110323B735}" srcOrd="0" destOrd="0" presId="urn:microsoft.com/office/officeart/2005/8/layout/vList2"/>
    <dgm:cxn modelId="{6F017EF4-C9D2-48B5-A626-E6E3F9BF636B}" srcId="{5FF8C279-8070-4792-BFC2-BD04A189562B}" destId="{49F05AC9-62C5-4977-B497-7BB25257EDFB}" srcOrd="0" destOrd="0" parTransId="{18E7136B-A4E4-4BF4-B676-2B2498902759}" sibTransId="{3266064B-4802-409B-9E27-76311A7DB25E}"/>
    <dgm:cxn modelId="{003915FB-5C01-3346-AB6E-F6E771823989}" type="presParOf" srcId="{37BCCC8B-BEA9-D947-8A1E-1F110323B735}" destId="{BFDD57E7-47DA-5249-9EC8-24A80F170F67}" srcOrd="0" destOrd="0" presId="urn:microsoft.com/office/officeart/2005/8/layout/vList2"/>
    <dgm:cxn modelId="{DE403050-6239-CF4E-9ED9-592D4467D3B6}" type="presParOf" srcId="{37BCCC8B-BEA9-D947-8A1E-1F110323B735}" destId="{F21EBAD3-FBCF-3D45-A351-58AB549D783C}" srcOrd="1" destOrd="0" presId="urn:microsoft.com/office/officeart/2005/8/layout/vList2"/>
    <dgm:cxn modelId="{703E0096-9027-274F-9DF3-3C375E8F9DE4}" type="presParOf" srcId="{37BCCC8B-BEA9-D947-8A1E-1F110323B735}" destId="{E5BBDE45-6077-054B-A811-BD3870EA160C}" srcOrd="2" destOrd="0" presId="urn:microsoft.com/office/officeart/2005/8/layout/vList2"/>
    <dgm:cxn modelId="{5B0FB3C5-4CD5-2446-A5E4-A9B8FCA823E1}" type="presParOf" srcId="{37BCCC8B-BEA9-D947-8A1E-1F110323B735}" destId="{A3B95BCC-588E-BC45-9D02-1E1CCD8592C9}" srcOrd="3" destOrd="0" presId="urn:microsoft.com/office/officeart/2005/8/layout/vList2"/>
    <dgm:cxn modelId="{B4B37C83-E469-D14C-B3E1-177EDC230B72}" type="presParOf" srcId="{37BCCC8B-BEA9-D947-8A1E-1F110323B735}" destId="{77183BFE-6467-9043-8E05-E546AFCA317D}" srcOrd="4" destOrd="0" presId="urn:microsoft.com/office/officeart/2005/8/layout/vList2"/>
    <dgm:cxn modelId="{B128AB5F-D5E1-6746-87E0-A02410731A74}" type="presParOf" srcId="{37BCCC8B-BEA9-D947-8A1E-1F110323B735}" destId="{973BD6B3-17DB-2C42-B861-654EDDE0521A}" srcOrd="5" destOrd="0" presId="urn:microsoft.com/office/officeart/2005/8/layout/vList2"/>
    <dgm:cxn modelId="{69F30A92-207B-C44E-A932-236590D6D147}" type="presParOf" srcId="{37BCCC8B-BEA9-D947-8A1E-1F110323B735}" destId="{6D5823EF-D8B4-6D44-92BD-491CC228CC51}" srcOrd="6" destOrd="0" presId="urn:microsoft.com/office/officeart/2005/8/layout/vList2"/>
    <dgm:cxn modelId="{18D60539-E818-6048-A5EB-50EFABE05661}" type="presParOf" srcId="{37BCCC8B-BEA9-D947-8A1E-1F110323B735}" destId="{D24C2F38-5EBA-464F-926C-369875058B56}" srcOrd="7" destOrd="0" presId="urn:microsoft.com/office/officeart/2005/8/layout/vList2"/>
    <dgm:cxn modelId="{1EB65BDD-C5E7-464A-B778-213E07F785B3}" type="presParOf" srcId="{37BCCC8B-BEA9-D947-8A1E-1F110323B735}" destId="{B896425C-1E5E-2A4F-914A-011430DB8CBD}" srcOrd="8" destOrd="0" presId="urn:microsoft.com/office/officeart/2005/8/layout/vList2"/>
    <dgm:cxn modelId="{2AB105DF-42AD-C140-9C4A-7F46AF92C125}" type="presParOf" srcId="{37BCCC8B-BEA9-D947-8A1E-1F110323B735}" destId="{D065B890-7E2E-584F-82FC-C367013D450B}" srcOrd="9" destOrd="0" presId="urn:microsoft.com/office/officeart/2005/8/layout/vList2"/>
    <dgm:cxn modelId="{A029B31E-17F2-1846-A108-E0276C15EBF9}" type="presParOf" srcId="{37BCCC8B-BEA9-D947-8A1E-1F110323B735}" destId="{898AF20D-1DBD-5843-9FA6-54CBAAD1F48E}"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A03CEE-BA48-488C-8797-3F2A23B13FB7}" type="doc">
      <dgm:prSet loTypeId="urn:microsoft.com/office/officeart/2005/8/layout/hierarchy1" loCatId="hierarchy" qsTypeId="urn:microsoft.com/office/officeart/2005/8/quickstyle/simple4" qsCatId="simple" csTypeId="urn:microsoft.com/office/officeart/2005/8/colors/accent3_2" csCatId="accent3" phldr="1"/>
      <dgm:spPr/>
      <dgm:t>
        <a:bodyPr/>
        <a:lstStyle/>
        <a:p>
          <a:endParaRPr lang="en-US"/>
        </a:p>
      </dgm:t>
    </dgm:pt>
    <dgm:pt modelId="{2CAE0FEE-B943-4784-8DCF-8587187BF79B}">
      <dgm:prSet custT="1"/>
      <dgm:spPr/>
      <dgm:t>
        <a:bodyPr/>
        <a:lstStyle/>
        <a:p>
          <a:r>
            <a:rPr lang="en-US" sz="2800" dirty="0"/>
            <a:t>Incidence of Crime Data: Los Angeles Open Data: (</a:t>
          </a:r>
          <a:r>
            <a:rPr lang="en-US" sz="2800" i="1" dirty="0">
              <a:hlinkClick xmlns:r="http://schemas.openxmlformats.org/officeDocument/2006/relationships" r:id="rId1"/>
            </a:rPr>
            <a:t>https://data.lacity.org/A-Safe-City/Crime-Data-from-2010-to-Present/y8tr-7khq</a:t>
          </a:r>
          <a:r>
            <a:rPr lang="en-US" sz="2800" dirty="0"/>
            <a:t>) </a:t>
          </a:r>
        </a:p>
      </dgm:t>
    </dgm:pt>
    <dgm:pt modelId="{4E814FA4-E4D7-4EE8-AD3D-D448E186EFA6}" type="parTrans" cxnId="{51A956E4-1759-4374-8ACB-DA6DA87CA412}">
      <dgm:prSet/>
      <dgm:spPr/>
      <dgm:t>
        <a:bodyPr/>
        <a:lstStyle/>
        <a:p>
          <a:endParaRPr lang="en-US"/>
        </a:p>
      </dgm:t>
    </dgm:pt>
    <dgm:pt modelId="{EA0F9D79-50C3-4F29-AF94-051C6F2EB77E}" type="sibTrans" cxnId="{51A956E4-1759-4374-8ACB-DA6DA87CA412}">
      <dgm:prSet/>
      <dgm:spPr/>
      <dgm:t>
        <a:bodyPr/>
        <a:lstStyle/>
        <a:p>
          <a:endParaRPr lang="en-US"/>
        </a:p>
      </dgm:t>
    </dgm:pt>
    <dgm:pt modelId="{E02C67DD-3E5B-4619-9453-1C957F572905}">
      <dgm:prSet custT="1"/>
      <dgm:spPr/>
      <dgm:t>
        <a:bodyPr/>
        <a:lstStyle/>
        <a:p>
          <a:r>
            <a:rPr lang="en-US" sz="2800" dirty="0"/>
            <a:t>Demographic and Socio-Economic Data: Los Angeles Census Reporter: (</a:t>
          </a:r>
          <a:r>
            <a:rPr lang="en-US" sz="2800" i="1" dirty="0">
              <a:hlinkClick xmlns:r="http://schemas.openxmlformats.org/officeDocument/2006/relationships" r:id="rId2"/>
            </a:rPr>
            <a:t>https://censusreporter.org/profiles/16000US0644000-los-angeles-ca/</a:t>
          </a:r>
          <a:r>
            <a:rPr lang="en-US" sz="2800" i="1" dirty="0"/>
            <a:t>)</a:t>
          </a:r>
          <a:endParaRPr lang="en-US" sz="2800" dirty="0"/>
        </a:p>
      </dgm:t>
    </dgm:pt>
    <dgm:pt modelId="{24B9F596-74EB-4774-ADAC-329C330F3B42}" type="parTrans" cxnId="{663DDF08-8F43-4C17-A695-CD6DC6198042}">
      <dgm:prSet/>
      <dgm:spPr/>
      <dgm:t>
        <a:bodyPr/>
        <a:lstStyle/>
        <a:p>
          <a:endParaRPr lang="en-US"/>
        </a:p>
      </dgm:t>
    </dgm:pt>
    <dgm:pt modelId="{EAFC60DF-48E6-48E2-8DDB-BEB0EF63021E}" type="sibTrans" cxnId="{663DDF08-8F43-4C17-A695-CD6DC6198042}">
      <dgm:prSet/>
      <dgm:spPr/>
      <dgm:t>
        <a:bodyPr/>
        <a:lstStyle/>
        <a:p>
          <a:endParaRPr lang="en-US"/>
        </a:p>
      </dgm:t>
    </dgm:pt>
    <dgm:pt modelId="{05E0F7FB-9DA7-FB41-9A65-2A814FBD07AF}" type="pres">
      <dgm:prSet presAssocID="{62A03CEE-BA48-488C-8797-3F2A23B13FB7}" presName="hierChild1" presStyleCnt="0">
        <dgm:presLayoutVars>
          <dgm:chPref val="1"/>
          <dgm:dir/>
          <dgm:animOne val="branch"/>
          <dgm:animLvl val="lvl"/>
          <dgm:resizeHandles/>
        </dgm:presLayoutVars>
      </dgm:prSet>
      <dgm:spPr/>
    </dgm:pt>
    <dgm:pt modelId="{53E51231-2ADD-584A-8CFD-FF5AA94EB4A2}" type="pres">
      <dgm:prSet presAssocID="{2CAE0FEE-B943-4784-8DCF-8587187BF79B}" presName="hierRoot1" presStyleCnt="0"/>
      <dgm:spPr/>
    </dgm:pt>
    <dgm:pt modelId="{CE067546-6406-BD41-8363-901063CDA508}" type="pres">
      <dgm:prSet presAssocID="{2CAE0FEE-B943-4784-8DCF-8587187BF79B}" presName="composite" presStyleCnt="0"/>
      <dgm:spPr/>
    </dgm:pt>
    <dgm:pt modelId="{23F6E426-E6F8-974F-B5AF-38D12395CAED}" type="pres">
      <dgm:prSet presAssocID="{2CAE0FEE-B943-4784-8DCF-8587187BF79B}" presName="background" presStyleLbl="node0" presStyleIdx="0" presStyleCnt="2"/>
      <dgm:spPr/>
    </dgm:pt>
    <dgm:pt modelId="{69B5D89C-C09D-EB45-B2F6-318F5E46CD10}" type="pres">
      <dgm:prSet presAssocID="{2CAE0FEE-B943-4784-8DCF-8587187BF79B}" presName="text" presStyleLbl="fgAcc0" presStyleIdx="0" presStyleCnt="2" custScaleX="110984">
        <dgm:presLayoutVars>
          <dgm:chPref val="3"/>
        </dgm:presLayoutVars>
      </dgm:prSet>
      <dgm:spPr/>
    </dgm:pt>
    <dgm:pt modelId="{D2924E2A-06EB-E845-AA6C-AD51B792B5D0}" type="pres">
      <dgm:prSet presAssocID="{2CAE0FEE-B943-4784-8DCF-8587187BF79B}" presName="hierChild2" presStyleCnt="0"/>
      <dgm:spPr/>
    </dgm:pt>
    <dgm:pt modelId="{46DBEF28-3405-2746-A81A-E71789C25AC5}" type="pres">
      <dgm:prSet presAssocID="{E02C67DD-3E5B-4619-9453-1C957F572905}" presName="hierRoot1" presStyleCnt="0"/>
      <dgm:spPr/>
    </dgm:pt>
    <dgm:pt modelId="{7D007FB3-2D32-FE49-A700-413F24C8CB42}" type="pres">
      <dgm:prSet presAssocID="{E02C67DD-3E5B-4619-9453-1C957F572905}" presName="composite" presStyleCnt="0"/>
      <dgm:spPr/>
    </dgm:pt>
    <dgm:pt modelId="{035049F1-C2D5-7A43-94D7-6BC710D8BA29}" type="pres">
      <dgm:prSet presAssocID="{E02C67DD-3E5B-4619-9453-1C957F572905}" presName="background" presStyleLbl="node0" presStyleIdx="1" presStyleCnt="2"/>
      <dgm:spPr/>
    </dgm:pt>
    <dgm:pt modelId="{A96684F0-10F2-E44F-9943-41798AA8C85B}" type="pres">
      <dgm:prSet presAssocID="{E02C67DD-3E5B-4619-9453-1C957F572905}" presName="text" presStyleLbl="fgAcc0" presStyleIdx="1" presStyleCnt="2" custScaleX="116810">
        <dgm:presLayoutVars>
          <dgm:chPref val="3"/>
        </dgm:presLayoutVars>
      </dgm:prSet>
      <dgm:spPr/>
    </dgm:pt>
    <dgm:pt modelId="{FEBA8DDE-42F2-5749-BA2B-52E7C442F7FF}" type="pres">
      <dgm:prSet presAssocID="{E02C67DD-3E5B-4619-9453-1C957F572905}" presName="hierChild2" presStyleCnt="0"/>
      <dgm:spPr/>
    </dgm:pt>
  </dgm:ptLst>
  <dgm:cxnLst>
    <dgm:cxn modelId="{663DDF08-8F43-4C17-A695-CD6DC6198042}" srcId="{62A03CEE-BA48-488C-8797-3F2A23B13FB7}" destId="{E02C67DD-3E5B-4619-9453-1C957F572905}" srcOrd="1" destOrd="0" parTransId="{24B9F596-74EB-4774-ADAC-329C330F3B42}" sibTransId="{EAFC60DF-48E6-48E2-8DDB-BEB0EF63021E}"/>
    <dgm:cxn modelId="{EFBEB61C-0E78-F648-A173-D2AC53069329}" type="presOf" srcId="{2CAE0FEE-B943-4784-8DCF-8587187BF79B}" destId="{69B5D89C-C09D-EB45-B2F6-318F5E46CD10}" srcOrd="0" destOrd="0" presId="urn:microsoft.com/office/officeart/2005/8/layout/hierarchy1"/>
    <dgm:cxn modelId="{1FC0308A-05EE-B04E-AC66-736D0EED1CC1}" type="presOf" srcId="{E02C67DD-3E5B-4619-9453-1C957F572905}" destId="{A96684F0-10F2-E44F-9943-41798AA8C85B}" srcOrd="0" destOrd="0" presId="urn:microsoft.com/office/officeart/2005/8/layout/hierarchy1"/>
    <dgm:cxn modelId="{81A634B4-F499-844B-B741-2E3281484627}" type="presOf" srcId="{62A03CEE-BA48-488C-8797-3F2A23B13FB7}" destId="{05E0F7FB-9DA7-FB41-9A65-2A814FBD07AF}" srcOrd="0" destOrd="0" presId="urn:microsoft.com/office/officeart/2005/8/layout/hierarchy1"/>
    <dgm:cxn modelId="{51A956E4-1759-4374-8ACB-DA6DA87CA412}" srcId="{62A03CEE-BA48-488C-8797-3F2A23B13FB7}" destId="{2CAE0FEE-B943-4784-8DCF-8587187BF79B}" srcOrd="0" destOrd="0" parTransId="{4E814FA4-E4D7-4EE8-AD3D-D448E186EFA6}" sibTransId="{EA0F9D79-50C3-4F29-AF94-051C6F2EB77E}"/>
    <dgm:cxn modelId="{B097AB2D-6C57-D84A-B0F8-B0561CB67F62}" type="presParOf" srcId="{05E0F7FB-9DA7-FB41-9A65-2A814FBD07AF}" destId="{53E51231-2ADD-584A-8CFD-FF5AA94EB4A2}" srcOrd="0" destOrd="0" presId="urn:microsoft.com/office/officeart/2005/8/layout/hierarchy1"/>
    <dgm:cxn modelId="{D4A0324C-B5FC-CE49-8160-CB71800A9CF4}" type="presParOf" srcId="{53E51231-2ADD-584A-8CFD-FF5AA94EB4A2}" destId="{CE067546-6406-BD41-8363-901063CDA508}" srcOrd="0" destOrd="0" presId="urn:microsoft.com/office/officeart/2005/8/layout/hierarchy1"/>
    <dgm:cxn modelId="{D98ACDA0-6344-354B-A28C-8E6F57AB6FC1}" type="presParOf" srcId="{CE067546-6406-BD41-8363-901063CDA508}" destId="{23F6E426-E6F8-974F-B5AF-38D12395CAED}" srcOrd="0" destOrd="0" presId="urn:microsoft.com/office/officeart/2005/8/layout/hierarchy1"/>
    <dgm:cxn modelId="{1DE3D8BF-3737-534A-9AC2-2A735111F894}" type="presParOf" srcId="{CE067546-6406-BD41-8363-901063CDA508}" destId="{69B5D89C-C09D-EB45-B2F6-318F5E46CD10}" srcOrd="1" destOrd="0" presId="urn:microsoft.com/office/officeart/2005/8/layout/hierarchy1"/>
    <dgm:cxn modelId="{F170369F-1AB1-5A46-A1CE-152AF56F96B9}" type="presParOf" srcId="{53E51231-2ADD-584A-8CFD-FF5AA94EB4A2}" destId="{D2924E2A-06EB-E845-AA6C-AD51B792B5D0}" srcOrd="1" destOrd="0" presId="urn:microsoft.com/office/officeart/2005/8/layout/hierarchy1"/>
    <dgm:cxn modelId="{10DF704F-6055-5945-BAA7-F568CADF5B89}" type="presParOf" srcId="{05E0F7FB-9DA7-FB41-9A65-2A814FBD07AF}" destId="{46DBEF28-3405-2746-A81A-E71789C25AC5}" srcOrd="1" destOrd="0" presId="urn:microsoft.com/office/officeart/2005/8/layout/hierarchy1"/>
    <dgm:cxn modelId="{E7AD8A03-21E7-144F-BA03-05E09F51AC52}" type="presParOf" srcId="{46DBEF28-3405-2746-A81A-E71789C25AC5}" destId="{7D007FB3-2D32-FE49-A700-413F24C8CB42}" srcOrd="0" destOrd="0" presId="urn:microsoft.com/office/officeart/2005/8/layout/hierarchy1"/>
    <dgm:cxn modelId="{87414B87-7D19-2847-A1ED-6E2F934E0978}" type="presParOf" srcId="{7D007FB3-2D32-FE49-A700-413F24C8CB42}" destId="{035049F1-C2D5-7A43-94D7-6BC710D8BA29}" srcOrd="0" destOrd="0" presId="urn:microsoft.com/office/officeart/2005/8/layout/hierarchy1"/>
    <dgm:cxn modelId="{56E59F36-736D-D245-A7DB-0C158C90F4C5}" type="presParOf" srcId="{7D007FB3-2D32-FE49-A700-413F24C8CB42}" destId="{A96684F0-10F2-E44F-9943-41798AA8C85B}" srcOrd="1" destOrd="0" presId="urn:microsoft.com/office/officeart/2005/8/layout/hierarchy1"/>
    <dgm:cxn modelId="{5354FCC8-FEDC-2948-86E3-78EF89394885}" type="presParOf" srcId="{46DBEF28-3405-2746-A81A-E71789C25AC5}" destId="{FEBA8DDE-42F2-5749-BA2B-52E7C442F7F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FF8C279-8070-4792-BFC2-BD04A189562B}" type="doc">
      <dgm:prSet loTypeId="urn:microsoft.com/office/officeart/2005/8/layout/vList2" loCatId="list" qsTypeId="urn:microsoft.com/office/officeart/2005/8/quickstyle/simple5" qsCatId="simple" csTypeId="urn:microsoft.com/office/officeart/2005/8/colors/accent3_2" csCatId="accent3"/>
      <dgm:spPr/>
      <dgm:t>
        <a:bodyPr/>
        <a:lstStyle/>
        <a:p>
          <a:endParaRPr lang="en-US"/>
        </a:p>
      </dgm:t>
    </dgm:pt>
    <dgm:pt modelId="{A1318390-7786-49FA-95B5-5D30659AB018}">
      <dgm:prSet/>
      <dgm:spPr/>
      <dgm:t>
        <a:bodyPr/>
        <a:lstStyle/>
        <a:p>
          <a:r>
            <a:rPr lang="en-US"/>
            <a:t>Results</a:t>
          </a:r>
        </a:p>
      </dgm:t>
    </dgm:pt>
    <dgm:pt modelId="{512910FC-9CD0-4036-AD28-AE7F49DD12A2}" type="parTrans" cxnId="{747C29CC-89C2-47EE-BDE8-ED12F2C19123}">
      <dgm:prSet/>
      <dgm:spPr/>
      <dgm:t>
        <a:bodyPr/>
        <a:lstStyle/>
        <a:p>
          <a:endParaRPr lang="en-US"/>
        </a:p>
      </dgm:t>
    </dgm:pt>
    <dgm:pt modelId="{3A012C83-3EFB-4A20-9DE1-A627E24F6A39}" type="sibTrans" cxnId="{747C29CC-89C2-47EE-BDE8-ED12F2C19123}">
      <dgm:prSet/>
      <dgm:spPr/>
      <dgm:t>
        <a:bodyPr/>
        <a:lstStyle/>
        <a:p>
          <a:endParaRPr lang="en-US"/>
        </a:p>
      </dgm:t>
    </dgm:pt>
    <dgm:pt modelId="{149923F8-3E59-4DDB-B528-002BBB2B89E0}">
      <dgm:prSet/>
      <dgm:spPr/>
      <dgm:t>
        <a:bodyPr/>
        <a:lstStyle/>
        <a:p>
          <a:r>
            <a:rPr lang="en-US"/>
            <a:t>Conclusions</a:t>
          </a:r>
        </a:p>
      </dgm:t>
    </dgm:pt>
    <dgm:pt modelId="{7050CD61-C336-405D-814D-E00FBB541356}" type="parTrans" cxnId="{150543AE-1068-4EB1-A4D5-82FC26108D77}">
      <dgm:prSet/>
      <dgm:spPr/>
      <dgm:t>
        <a:bodyPr/>
        <a:lstStyle/>
        <a:p>
          <a:endParaRPr lang="en-US"/>
        </a:p>
      </dgm:t>
    </dgm:pt>
    <dgm:pt modelId="{112891E8-77AA-4852-8203-84B657AA5132}" type="sibTrans" cxnId="{150543AE-1068-4EB1-A4D5-82FC26108D77}">
      <dgm:prSet/>
      <dgm:spPr/>
      <dgm:t>
        <a:bodyPr/>
        <a:lstStyle/>
        <a:p>
          <a:endParaRPr lang="en-US"/>
        </a:p>
      </dgm:t>
    </dgm:pt>
    <dgm:pt modelId="{F45D1E00-EAC4-4CAF-BB41-4E2E93DBB374}">
      <dgm:prSet/>
      <dgm:spPr/>
      <dgm:t>
        <a:bodyPr/>
        <a:lstStyle/>
        <a:p>
          <a:r>
            <a:rPr lang="en-US" dirty="0"/>
            <a:t>Future Work</a:t>
          </a:r>
        </a:p>
      </dgm:t>
    </dgm:pt>
    <dgm:pt modelId="{69E6D83A-60C8-42D9-AC3D-8D0BEB62A9BF}" type="parTrans" cxnId="{49E707AF-73CC-4C2F-8FD4-6FCAA929139D}">
      <dgm:prSet/>
      <dgm:spPr/>
      <dgm:t>
        <a:bodyPr/>
        <a:lstStyle/>
        <a:p>
          <a:endParaRPr lang="en-US"/>
        </a:p>
      </dgm:t>
    </dgm:pt>
    <dgm:pt modelId="{D623CF81-F761-4BCA-B0B6-ABDE2F6AB8F3}" type="sibTrans" cxnId="{49E707AF-73CC-4C2F-8FD4-6FCAA929139D}">
      <dgm:prSet/>
      <dgm:spPr/>
      <dgm:t>
        <a:bodyPr/>
        <a:lstStyle/>
        <a:p>
          <a:endParaRPr lang="en-US"/>
        </a:p>
      </dgm:t>
    </dgm:pt>
    <dgm:pt modelId="{37BCCC8B-BEA9-D947-8A1E-1F110323B735}" type="pres">
      <dgm:prSet presAssocID="{5FF8C279-8070-4792-BFC2-BD04A189562B}" presName="linear" presStyleCnt="0">
        <dgm:presLayoutVars>
          <dgm:animLvl val="lvl"/>
          <dgm:resizeHandles val="exact"/>
        </dgm:presLayoutVars>
      </dgm:prSet>
      <dgm:spPr/>
    </dgm:pt>
    <dgm:pt modelId="{6D5823EF-D8B4-6D44-92BD-491CC228CC51}" type="pres">
      <dgm:prSet presAssocID="{A1318390-7786-49FA-95B5-5D30659AB018}" presName="parentText" presStyleLbl="node1" presStyleIdx="0" presStyleCnt="3">
        <dgm:presLayoutVars>
          <dgm:chMax val="0"/>
          <dgm:bulletEnabled val="1"/>
        </dgm:presLayoutVars>
      </dgm:prSet>
      <dgm:spPr/>
    </dgm:pt>
    <dgm:pt modelId="{D24C2F38-5EBA-464F-926C-369875058B56}" type="pres">
      <dgm:prSet presAssocID="{3A012C83-3EFB-4A20-9DE1-A627E24F6A39}" presName="spacer" presStyleCnt="0"/>
      <dgm:spPr/>
    </dgm:pt>
    <dgm:pt modelId="{B896425C-1E5E-2A4F-914A-011430DB8CBD}" type="pres">
      <dgm:prSet presAssocID="{149923F8-3E59-4DDB-B528-002BBB2B89E0}" presName="parentText" presStyleLbl="node1" presStyleIdx="1" presStyleCnt="3">
        <dgm:presLayoutVars>
          <dgm:chMax val="0"/>
          <dgm:bulletEnabled val="1"/>
        </dgm:presLayoutVars>
      </dgm:prSet>
      <dgm:spPr/>
    </dgm:pt>
    <dgm:pt modelId="{D065B890-7E2E-584F-82FC-C367013D450B}" type="pres">
      <dgm:prSet presAssocID="{112891E8-77AA-4852-8203-84B657AA5132}" presName="spacer" presStyleCnt="0"/>
      <dgm:spPr/>
    </dgm:pt>
    <dgm:pt modelId="{898AF20D-1DBD-5843-9FA6-54CBAAD1F48E}" type="pres">
      <dgm:prSet presAssocID="{F45D1E00-EAC4-4CAF-BB41-4E2E93DBB374}" presName="parentText" presStyleLbl="node1" presStyleIdx="2" presStyleCnt="3" custLinFactY="24073" custLinFactNeighborX="-2985" custLinFactNeighborY="100000">
        <dgm:presLayoutVars>
          <dgm:chMax val="0"/>
          <dgm:bulletEnabled val="1"/>
        </dgm:presLayoutVars>
      </dgm:prSet>
      <dgm:spPr/>
    </dgm:pt>
  </dgm:ptLst>
  <dgm:cxnLst>
    <dgm:cxn modelId="{594AD931-CBB4-264D-8A80-EAC4C95F676A}" type="presOf" srcId="{149923F8-3E59-4DDB-B528-002BBB2B89E0}" destId="{B896425C-1E5E-2A4F-914A-011430DB8CBD}" srcOrd="0" destOrd="0" presId="urn:microsoft.com/office/officeart/2005/8/layout/vList2"/>
    <dgm:cxn modelId="{06BD4733-E614-1E47-9A4C-F8E8AB4A0EAB}" type="presOf" srcId="{F45D1E00-EAC4-4CAF-BB41-4E2E93DBB374}" destId="{898AF20D-1DBD-5843-9FA6-54CBAAD1F48E}" srcOrd="0" destOrd="0" presId="urn:microsoft.com/office/officeart/2005/8/layout/vList2"/>
    <dgm:cxn modelId="{D6E69B34-7A7F-104B-9574-FA29BD7CE5F5}" type="presOf" srcId="{A1318390-7786-49FA-95B5-5D30659AB018}" destId="{6D5823EF-D8B4-6D44-92BD-491CC228CC51}" srcOrd="0" destOrd="0" presId="urn:microsoft.com/office/officeart/2005/8/layout/vList2"/>
    <dgm:cxn modelId="{150543AE-1068-4EB1-A4D5-82FC26108D77}" srcId="{5FF8C279-8070-4792-BFC2-BD04A189562B}" destId="{149923F8-3E59-4DDB-B528-002BBB2B89E0}" srcOrd="1" destOrd="0" parTransId="{7050CD61-C336-405D-814D-E00FBB541356}" sibTransId="{112891E8-77AA-4852-8203-84B657AA5132}"/>
    <dgm:cxn modelId="{49E707AF-73CC-4C2F-8FD4-6FCAA929139D}" srcId="{5FF8C279-8070-4792-BFC2-BD04A189562B}" destId="{F45D1E00-EAC4-4CAF-BB41-4E2E93DBB374}" srcOrd="2" destOrd="0" parTransId="{69E6D83A-60C8-42D9-AC3D-8D0BEB62A9BF}" sibTransId="{D623CF81-F761-4BCA-B0B6-ABDE2F6AB8F3}"/>
    <dgm:cxn modelId="{747C29CC-89C2-47EE-BDE8-ED12F2C19123}" srcId="{5FF8C279-8070-4792-BFC2-BD04A189562B}" destId="{A1318390-7786-49FA-95B5-5D30659AB018}" srcOrd="0" destOrd="0" parTransId="{512910FC-9CD0-4036-AD28-AE7F49DD12A2}" sibTransId="{3A012C83-3EFB-4A20-9DE1-A627E24F6A39}"/>
    <dgm:cxn modelId="{B9C45EEE-DF03-8847-81F8-5D49AEC8F2B3}" type="presOf" srcId="{5FF8C279-8070-4792-BFC2-BD04A189562B}" destId="{37BCCC8B-BEA9-D947-8A1E-1F110323B735}" srcOrd="0" destOrd="0" presId="urn:microsoft.com/office/officeart/2005/8/layout/vList2"/>
    <dgm:cxn modelId="{69F30A92-207B-C44E-A932-236590D6D147}" type="presParOf" srcId="{37BCCC8B-BEA9-D947-8A1E-1F110323B735}" destId="{6D5823EF-D8B4-6D44-92BD-491CC228CC51}" srcOrd="0" destOrd="0" presId="urn:microsoft.com/office/officeart/2005/8/layout/vList2"/>
    <dgm:cxn modelId="{18D60539-E818-6048-A5EB-50EFABE05661}" type="presParOf" srcId="{37BCCC8B-BEA9-D947-8A1E-1F110323B735}" destId="{D24C2F38-5EBA-464F-926C-369875058B56}" srcOrd="1" destOrd="0" presId="urn:microsoft.com/office/officeart/2005/8/layout/vList2"/>
    <dgm:cxn modelId="{1EB65BDD-C5E7-464A-B778-213E07F785B3}" type="presParOf" srcId="{37BCCC8B-BEA9-D947-8A1E-1F110323B735}" destId="{B896425C-1E5E-2A4F-914A-011430DB8CBD}" srcOrd="2" destOrd="0" presId="urn:microsoft.com/office/officeart/2005/8/layout/vList2"/>
    <dgm:cxn modelId="{2AB105DF-42AD-C140-9C4A-7F46AF92C125}" type="presParOf" srcId="{37BCCC8B-BEA9-D947-8A1E-1F110323B735}" destId="{D065B890-7E2E-584F-82FC-C367013D450B}" srcOrd="3" destOrd="0" presId="urn:microsoft.com/office/officeart/2005/8/layout/vList2"/>
    <dgm:cxn modelId="{A029B31E-17F2-1846-A108-E0276C15EBF9}" type="presParOf" srcId="{37BCCC8B-BEA9-D947-8A1E-1F110323B735}" destId="{898AF20D-1DBD-5843-9FA6-54CBAAD1F48E}"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E10552-FBA6-564B-9972-5AE5B2CE0A6B}">
      <dsp:nvSpPr>
        <dsp:cNvPr id="0" name=""/>
        <dsp:cNvSpPr/>
      </dsp:nvSpPr>
      <dsp:spPr>
        <a:xfrm>
          <a:off x="1459177" y="2017"/>
          <a:ext cx="5836708" cy="2067900"/>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248" tIns="525247" rIns="113248" bIns="525247" numCol="1" spcCol="1270" anchor="ctr"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kern="1200" dirty="0"/>
            <a:t>Los Angeles City </a:t>
          </a:r>
        </a:p>
        <a:p>
          <a:pPr marL="0" lvl="0" indent="0" algn="l" defTabSz="1066800">
            <a:lnSpc>
              <a:spcPct val="90000"/>
            </a:lnSpc>
            <a:spcBef>
              <a:spcPct val="0"/>
            </a:spcBef>
            <a:spcAft>
              <a:spcPct val="35000"/>
            </a:spcAft>
            <a:buNone/>
          </a:pPr>
          <a:r>
            <a:rPr lang="en-US" sz="2400" kern="1200" dirty="0"/>
            <a:t>2010 to 2017</a:t>
          </a:r>
        </a:p>
      </dsp:txBody>
      <dsp:txXfrm>
        <a:off x="1459177" y="2017"/>
        <a:ext cx="5836708" cy="2067900"/>
      </dsp:txXfrm>
    </dsp:sp>
    <dsp:sp modelId="{EF5E2CCE-4323-BF43-BF22-133E0F60D1B6}">
      <dsp:nvSpPr>
        <dsp:cNvPr id="0" name=""/>
        <dsp:cNvSpPr/>
      </dsp:nvSpPr>
      <dsp:spPr>
        <a:xfrm>
          <a:off x="0" y="2017"/>
          <a:ext cx="1459177" cy="20679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215" tIns="204263" rIns="77215" bIns="204263" numCol="1" spcCol="1270" anchor="ctr" anchorCtr="0">
          <a:noAutofit/>
        </a:bodyPr>
        <a:lstStyle/>
        <a:p>
          <a:pPr marL="0" lvl="0" indent="0" algn="ctr" defTabSz="1244600">
            <a:lnSpc>
              <a:spcPct val="90000"/>
            </a:lnSpc>
            <a:spcBef>
              <a:spcPct val="0"/>
            </a:spcBef>
            <a:spcAft>
              <a:spcPct val="35000"/>
            </a:spcAft>
            <a:buNone/>
          </a:pPr>
          <a:r>
            <a:rPr lang="en-US" sz="2800" kern="1200" dirty="0"/>
            <a:t>Focus</a:t>
          </a:r>
        </a:p>
      </dsp:txBody>
      <dsp:txXfrm>
        <a:off x="0" y="2017"/>
        <a:ext cx="1459177" cy="2067900"/>
      </dsp:txXfrm>
    </dsp:sp>
    <dsp:sp modelId="{21292361-3B04-B14B-8EDE-3AE5742A9879}">
      <dsp:nvSpPr>
        <dsp:cNvPr id="0" name=""/>
        <dsp:cNvSpPr/>
      </dsp:nvSpPr>
      <dsp:spPr>
        <a:xfrm>
          <a:off x="1459177" y="2193991"/>
          <a:ext cx="5836708" cy="2067900"/>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248" tIns="525247" rIns="113248" bIns="525247" numCol="1" spcCol="1270" anchor="ctr"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kern="1200" dirty="0"/>
            <a:t>1. By Month and Years</a:t>
          </a:r>
        </a:p>
        <a:p>
          <a:pPr marL="0" lvl="0" indent="0" algn="l" defTabSz="1066800">
            <a:lnSpc>
              <a:spcPct val="90000"/>
            </a:lnSpc>
            <a:spcBef>
              <a:spcPct val="0"/>
            </a:spcBef>
            <a:spcAft>
              <a:spcPct val="35000"/>
            </a:spcAft>
            <a:buFont typeface="Arial" panose="020B0604020202020204" pitchFamily="34" charset="0"/>
            <a:buNone/>
          </a:pPr>
          <a:r>
            <a:rPr lang="en-US" sz="2400" kern="1200" dirty="0"/>
            <a:t>2. Identify safe versus unsafe neighborhoods </a:t>
          </a:r>
          <a:endParaRPr lang="en-US" sz="1900" kern="1200" dirty="0"/>
        </a:p>
        <a:p>
          <a:pPr marL="0" lvl="0" indent="0" algn="l" defTabSz="1066800">
            <a:lnSpc>
              <a:spcPct val="90000"/>
            </a:lnSpc>
            <a:spcBef>
              <a:spcPct val="0"/>
            </a:spcBef>
            <a:spcAft>
              <a:spcPct val="35000"/>
            </a:spcAft>
            <a:buFont typeface="Arial" panose="020B0604020202020204" pitchFamily="34" charset="0"/>
            <a:buNone/>
          </a:pPr>
          <a:r>
            <a:rPr lang="en-US" sz="2400" kern="1200" dirty="0"/>
            <a:t>3. Do demographics matter?</a:t>
          </a:r>
        </a:p>
      </dsp:txBody>
      <dsp:txXfrm>
        <a:off x="1459177" y="2193991"/>
        <a:ext cx="5836708" cy="2067900"/>
      </dsp:txXfrm>
    </dsp:sp>
    <dsp:sp modelId="{5C66E045-C11E-174C-B10C-CAB46410FC5B}">
      <dsp:nvSpPr>
        <dsp:cNvPr id="0" name=""/>
        <dsp:cNvSpPr/>
      </dsp:nvSpPr>
      <dsp:spPr>
        <a:xfrm>
          <a:off x="0" y="2193991"/>
          <a:ext cx="1459177" cy="20679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215" tIns="204263" rIns="77215" bIns="204263" numCol="1" spcCol="1270" anchor="ctr" anchorCtr="0">
          <a:noAutofit/>
        </a:bodyPr>
        <a:lstStyle/>
        <a:p>
          <a:pPr marL="0" lvl="0" indent="0" algn="ctr" defTabSz="1244600">
            <a:lnSpc>
              <a:spcPct val="90000"/>
            </a:lnSpc>
            <a:spcBef>
              <a:spcPct val="0"/>
            </a:spcBef>
            <a:spcAft>
              <a:spcPct val="35000"/>
            </a:spcAft>
            <a:buNone/>
          </a:pPr>
          <a:r>
            <a:rPr lang="en-US" sz="2800" kern="1200" dirty="0"/>
            <a:t>Analyze Violent Crime</a:t>
          </a:r>
        </a:p>
      </dsp:txBody>
      <dsp:txXfrm>
        <a:off x="0" y="2193991"/>
        <a:ext cx="1459177" cy="2067900"/>
      </dsp:txXfrm>
    </dsp:sp>
    <dsp:sp modelId="{9414E9A0-B484-5D49-9C6A-F7880C2C5246}">
      <dsp:nvSpPr>
        <dsp:cNvPr id="0" name=""/>
        <dsp:cNvSpPr/>
      </dsp:nvSpPr>
      <dsp:spPr>
        <a:xfrm>
          <a:off x="1459177" y="4385966"/>
          <a:ext cx="5836708" cy="2067900"/>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248" tIns="525247" rIns="113248" bIns="525247" numCol="1" spcCol="1270" anchor="ctr" anchorCtr="0">
          <a:noAutofit/>
        </a:bodyPr>
        <a:lstStyle/>
        <a:p>
          <a:pPr marL="0" lvl="0" indent="0" algn="l" defTabSz="1066800">
            <a:lnSpc>
              <a:spcPct val="90000"/>
            </a:lnSpc>
            <a:spcBef>
              <a:spcPct val="0"/>
            </a:spcBef>
            <a:spcAft>
              <a:spcPct val="35000"/>
            </a:spcAft>
            <a:buNone/>
          </a:pPr>
          <a:r>
            <a:rPr lang="en-US" sz="2400" kern="1200" dirty="0"/>
            <a:t>1. Graphs and Charts</a:t>
          </a:r>
        </a:p>
        <a:p>
          <a:pPr marL="0" lvl="0" indent="0" algn="l" defTabSz="1066800">
            <a:lnSpc>
              <a:spcPct val="90000"/>
            </a:lnSpc>
            <a:spcBef>
              <a:spcPct val="0"/>
            </a:spcBef>
            <a:spcAft>
              <a:spcPct val="35000"/>
            </a:spcAft>
            <a:buNone/>
          </a:pPr>
          <a:r>
            <a:rPr lang="en-US" sz="2400" kern="1200" dirty="0"/>
            <a:t>2. Simple Regressions</a:t>
          </a:r>
        </a:p>
        <a:p>
          <a:pPr marL="0" lvl="0" indent="0" algn="l" defTabSz="1066800">
            <a:lnSpc>
              <a:spcPct val="90000"/>
            </a:lnSpc>
            <a:spcBef>
              <a:spcPct val="0"/>
            </a:spcBef>
            <a:spcAft>
              <a:spcPct val="35000"/>
            </a:spcAft>
            <a:buNone/>
          </a:pPr>
          <a:r>
            <a:rPr lang="en-US" sz="2400" kern="1200" dirty="0"/>
            <a:t>3. Informative Map </a:t>
          </a:r>
        </a:p>
      </dsp:txBody>
      <dsp:txXfrm>
        <a:off x="1459177" y="4385966"/>
        <a:ext cx="5836708" cy="2067900"/>
      </dsp:txXfrm>
    </dsp:sp>
    <dsp:sp modelId="{8FA15FC1-C023-9D48-9528-45BE309A0EA7}">
      <dsp:nvSpPr>
        <dsp:cNvPr id="0" name=""/>
        <dsp:cNvSpPr/>
      </dsp:nvSpPr>
      <dsp:spPr>
        <a:xfrm>
          <a:off x="0" y="4385966"/>
          <a:ext cx="1459177" cy="20679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215" tIns="204263" rIns="77215" bIns="204263" numCol="1" spcCol="1270" anchor="ctr" anchorCtr="0">
          <a:noAutofit/>
        </a:bodyPr>
        <a:lstStyle/>
        <a:p>
          <a:pPr marL="0" lvl="0" indent="0" algn="ctr" defTabSz="1244600">
            <a:lnSpc>
              <a:spcPct val="90000"/>
            </a:lnSpc>
            <a:spcBef>
              <a:spcPct val="0"/>
            </a:spcBef>
            <a:spcAft>
              <a:spcPct val="35000"/>
            </a:spcAft>
            <a:buNone/>
          </a:pPr>
          <a:r>
            <a:rPr lang="en-US" sz="2800" kern="1200" dirty="0"/>
            <a:t>Tools</a:t>
          </a:r>
        </a:p>
      </dsp:txBody>
      <dsp:txXfrm>
        <a:off x="0" y="4385966"/>
        <a:ext cx="1459177" cy="20679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DD57E7-47DA-5249-9EC8-24A80F170F67}">
      <dsp:nvSpPr>
        <dsp:cNvPr id="0" name=""/>
        <dsp:cNvSpPr/>
      </dsp:nvSpPr>
      <dsp:spPr>
        <a:xfrm>
          <a:off x="0" y="64400"/>
          <a:ext cx="5607050" cy="725399"/>
        </a:xfrm>
        <a:prstGeom prst="round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1. Data Sources</a:t>
          </a:r>
        </a:p>
      </dsp:txBody>
      <dsp:txXfrm>
        <a:off x="35411" y="99811"/>
        <a:ext cx="5536228" cy="654577"/>
      </dsp:txXfrm>
    </dsp:sp>
    <dsp:sp modelId="{E5BBDE45-6077-054B-A811-BD3870EA160C}">
      <dsp:nvSpPr>
        <dsp:cNvPr id="0" name=""/>
        <dsp:cNvSpPr/>
      </dsp:nvSpPr>
      <dsp:spPr>
        <a:xfrm>
          <a:off x="0" y="879080"/>
          <a:ext cx="5607050" cy="725399"/>
        </a:xfrm>
        <a:prstGeom prst="round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2. Data Retrieval and Cleaning</a:t>
          </a:r>
        </a:p>
      </dsp:txBody>
      <dsp:txXfrm>
        <a:off x="35411" y="914491"/>
        <a:ext cx="5536228" cy="654577"/>
      </dsp:txXfrm>
    </dsp:sp>
    <dsp:sp modelId="{77183BFE-6467-9043-8E05-E546AFCA317D}">
      <dsp:nvSpPr>
        <dsp:cNvPr id="0" name=""/>
        <dsp:cNvSpPr/>
      </dsp:nvSpPr>
      <dsp:spPr>
        <a:xfrm>
          <a:off x="0" y="1693760"/>
          <a:ext cx="5607050" cy="725399"/>
        </a:xfrm>
        <a:prstGeom prst="round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3. Description</a:t>
          </a:r>
        </a:p>
      </dsp:txBody>
      <dsp:txXfrm>
        <a:off x="35411" y="1729171"/>
        <a:ext cx="5536228" cy="654577"/>
      </dsp:txXfrm>
    </dsp:sp>
    <dsp:sp modelId="{6D5823EF-D8B4-6D44-92BD-491CC228CC51}">
      <dsp:nvSpPr>
        <dsp:cNvPr id="0" name=""/>
        <dsp:cNvSpPr/>
      </dsp:nvSpPr>
      <dsp:spPr>
        <a:xfrm>
          <a:off x="0" y="2508440"/>
          <a:ext cx="5607050" cy="725399"/>
        </a:xfrm>
        <a:prstGeom prst="round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4. Results</a:t>
          </a:r>
        </a:p>
      </dsp:txBody>
      <dsp:txXfrm>
        <a:off x="35411" y="2543851"/>
        <a:ext cx="5536228" cy="654577"/>
      </dsp:txXfrm>
    </dsp:sp>
    <dsp:sp modelId="{B896425C-1E5E-2A4F-914A-011430DB8CBD}">
      <dsp:nvSpPr>
        <dsp:cNvPr id="0" name=""/>
        <dsp:cNvSpPr/>
      </dsp:nvSpPr>
      <dsp:spPr>
        <a:xfrm>
          <a:off x="0" y="3323120"/>
          <a:ext cx="5607050" cy="725399"/>
        </a:xfrm>
        <a:prstGeom prst="round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5. Conclusions</a:t>
          </a:r>
        </a:p>
      </dsp:txBody>
      <dsp:txXfrm>
        <a:off x="35411" y="3358531"/>
        <a:ext cx="5536228" cy="654577"/>
      </dsp:txXfrm>
    </dsp:sp>
    <dsp:sp modelId="{898AF20D-1DBD-5843-9FA6-54CBAAD1F48E}">
      <dsp:nvSpPr>
        <dsp:cNvPr id="0" name=""/>
        <dsp:cNvSpPr/>
      </dsp:nvSpPr>
      <dsp:spPr>
        <a:xfrm>
          <a:off x="0" y="4137800"/>
          <a:ext cx="5607050" cy="725399"/>
        </a:xfrm>
        <a:prstGeom prst="round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6. Future Work</a:t>
          </a:r>
        </a:p>
      </dsp:txBody>
      <dsp:txXfrm>
        <a:off x="35411" y="4173211"/>
        <a:ext cx="5536228" cy="6545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F6E426-E6F8-974F-B5AF-38D12395CAED}">
      <dsp:nvSpPr>
        <dsp:cNvPr id="0" name=""/>
        <dsp:cNvSpPr/>
      </dsp:nvSpPr>
      <dsp:spPr>
        <a:xfrm>
          <a:off x="2797" y="714572"/>
          <a:ext cx="4759596" cy="2723224"/>
        </a:xfrm>
        <a:prstGeom prst="roundRect">
          <a:avLst>
            <a:gd name="adj" fmla="val 10000"/>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9B5D89C-C09D-EB45-B2F6-318F5E46CD10}">
      <dsp:nvSpPr>
        <dsp:cNvPr id="0" name=""/>
        <dsp:cNvSpPr/>
      </dsp:nvSpPr>
      <dsp:spPr>
        <a:xfrm>
          <a:off x="479302" y="1167252"/>
          <a:ext cx="4759596" cy="2723224"/>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Incidence of Crime Data: Los Angeles Open Data: (</a:t>
          </a:r>
          <a:r>
            <a:rPr lang="en-US" sz="2800" i="1" kern="1200" dirty="0">
              <a:hlinkClick xmlns:r="http://schemas.openxmlformats.org/officeDocument/2006/relationships" r:id="rId1"/>
            </a:rPr>
            <a:t>https://data.lacity.org/A-Safe-City/Crime-Data-from-2010-to-Present/y8tr-7khq</a:t>
          </a:r>
          <a:r>
            <a:rPr lang="en-US" sz="2800" kern="1200" dirty="0"/>
            <a:t>) </a:t>
          </a:r>
        </a:p>
      </dsp:txBody>
      <dsp:txXfrm>
        <a:off x="559063" y="1247013"/>
        <a:ext cx="4600074" cy="2563702"/>
      </dsp:txXfrm>
    </dsp:sp>
    <dsp:sp modelId="{035049F1-C2D5-7A43-94D7-6BC710D8BA29}">
      <dsp:nvSpPr>
        <dsp:cNvPr id="0" name=""/>
        <dsp:cNvSpPr/>
      </dsp:nvSpPr>
      <dsp:spPr>
        <a:xfrm>
          <a:off x="5715404" y="714572"/>
          <a:ext cx="5009447" cy="2723224"/>
        </a:xfrm>
        <a:prstGeom prst="roundRect">
          <a:avLst>
            <a:gd name="adj" fmla="val 10000"/>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96684F0-10F2-E44F-9943-41798AA8C85B}">
      <dsp:nvSpPr>
        <dsp:cNvPr id="0" name=""/>
        <dsp:cNvSpPr/>
      </dsp:nvSpPr>
      <dsp:spPr>
        <a:xfrm>
          <a:off x="6191908" y="1167252"/>
          <a:ext cx="5009447" cy="2723224"/>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Demographic and Socio-Economic Data: Los Angeles Census Reporter: (</a:t>
          </a:r>
          <a:r>
            <a:rPr lang="en-US" sz="2800" i="1" kern="1200" dirty="0">
              <a:hlinkClick xmlns:r="http://schemas.openxmlformats.org/officeDocument/2006/relationships" r:id="rId2"/>
            </a:rPr>
            <a:t>https://censusreporter.org/profiles/16000US0644000-los-angeles-ca/</a:t>
          </a:r>
          <a:r>
            <a:rPr lang="en-US" sz="2800" i="1" kern="1200" dirty="0"/>
            <a:t>)</a:t>
          </a:r>
          <a:endParaRPr lang="en-US" sz="2800" kern="1200" dirty="0"/>
        </a:p>
      </dsp:txBody>
      <dsp:txXfrm>
        <a:off x="6271669" y="1247013"/>
        <a:ext cx="4849925" cy="25637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5823EF-D8B4-6D44-92BD-491CC228CC51}">
      <dsp:nvSpPr>
        <dsp:cNvPr id="0" name=""/>
        <dsp:cNvSpPr/>
      </dsp:nvSpPr>
      <dsp:spPr>
        <a:xfrm>
          <a:off x="0" y="32143"/>
          <a:ext cx="3712684" cy="1076400"/>
        </a:xfrm>
        <a:prstGeom prst="round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a:t>Results</a:t>
          </a:r>
        </a:p>
      </dsp:txBody>
      <dsp:txXfrm>
        <a:off x="52546" y="84689"/>
        <a:ext cx="3607592" cy="971308"/>
      </dsp:txXfrm>
    </dsp:sp>
    <dsp:sp modelId="{B896425C-1E5E-2A4F-914A-011430DB8CBD}">
      <dsp:nvSpPr>
        <dsp:cNvPr id="0" name=""/>
        <dsp:cNvSpPr/>
      </dsp:nvSpPr>
      <dsp:spPr>
        <a:xfrm>
          <a:off x="0" y="1241024"/>
          <a:ext cx="3712684" cy="1076400"/>
        </a:xfrm>
        <a:prstGeom prst="round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a:t>Conclusions</a:t>
          </a:r>
        </a:p>
      </dsp:txBody>
      <dsp:txXfrm>
        <a:off x="52546" y="1293570"/>
        <a:ext cx="3607592" cy="971308"/>
      </dsp:txXfrm>
    </dsp:sp>
    <dsp:sp modelId="{898AF20D-1DBD-5843-9FA6-54CBAAD1F48E}">
      <dsp:nvSpPr>
        <dsp:cNvPr id="0" name=""/>
        <dsp:cNvSpPr/>
      </dsp:nvSpPr>
      <dsp:spPr>
        <a:xfrm>
          <a:off x="0" y="2482048"/>
          <a:ext cx="3712684" cy="1076400"/>
        </a:xfrm>
        <a:prstGeom prst="round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dirty="0"/>
            <a:t>Future Work</a:t>
          </a:r>
        </a:p>
      </dsp:txBody>
      <dsp:txXfrm>
        <a:off x="52546" y="2534594"/>
        <a:ext cx="3607592" cy="971308"/>
      </dsp:txXfrm>
    </dsp:sp>
  </dsp:spTree>
</dsp:drawing>
</file>

<file path=ppt/diagrams/layout1.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D7179B-443D-5249-9575-0154B1136CED}" type="datetimeFigureOut">
              <a:rPr lang="en-US" smtClean="0"/>
              <a:t>8/21/18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23DEB2-733F-5C48-B474-D1DC0D26802D}" type="slidenum">
              <a:rPr lang="en-US" smtClean="0"/>
              <a:t>‹#›</a:t>
            </a:fld>
            <a:endParaRPr lang="en-US"/>
          </a:p>
        </p:txBody>
      </p:sp>
    </p:spTree>
    <p:extLst>
      <p:ext uri="{BB962C8B-B14F-4D97-AF65-F5344CB8AC3E}">
        <p14:creationId xmlns:p14="http://schemas.microsoft.com/office/powerpoint/2010/main" val="1318492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now hide it. It is just for reference.</a:t>
            </a:r>
          </a:p>
        </p:txBody>
      </p:sp>
      <p:sp>
        <p:nvSpPr>
          <p:cNvPr id="4" name="Slide Number Placeholder 3"/>
          <p:cNvSpPr>
            <a:spLocks noGrp="1"/>
          </p:cNvSpPr>
          <p:nvPr>
            <p:ph type="sldNum" sz="quarter" idx="5"/>
          </p:nvPr>
        </p:nvSpPr>
        <p:spPr/>
        <p:txBody>
          <a:bodyPr/>
          <a:lstStyle/>
          <a:p>
            <a:fld id="{E023DEB2-733F-5C48-B474-D1DC0D26802D}" type="slidenum">
              <a:rPr lang="en-US" smtClean="0"/>
              <a:t>2</a:t>
            </a:fld>
            <a:endParaRPr lang="en-US"/>
          </a:p>
        </p:txBody>
      </p:sp>
    </p:spTree>
    <p:extLst>
      <p:ext uri="{BB962C8B-B14F-4D97-AF65-F5344CB8AC3E}">
        <p14:creationId xmlns:p14="http://schemas.microsoft.com/office/powerpoint/2010/main" val="1503955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Note that among the 15 largest counties in CA, only Kern and Los Angeles saw both violent and property crime rates increase in 2016.</a:t>
            </a:r>
          </a:p>
          <a:p>
            <a:endParaRPr lang="en-US" dirty="0"/>
          </a:p>
        </p:txBody>
      </p:sp>
      <p:sp>
        <p:nvSpPr>
          <p:cNvPr id="4" name="Slide Number Placeholder 3"/>
          <p:cNvSpPr>
            <a:spLocks noGrp="1"/>
          </p:cNvSpPr>
          <p:nvPr>
            <p:ph type="sldNum" sz="quarter" idx="5"/>
          </p:nvPr>
        </p:nvSpPr>
        <p:spPr/>
        <p:txBody>
          <a:bodyPr/>
          <a:lstStyle/>
          <a:p>
            <a:fld id="{E023DEB2-733F-5C48-B474-D1DC0D26802D}" type="slidenum">
              <a:rPr lang="en-US" smtClean="0"/>
              <a:t>3</a:t>
            </a:fld>
            <a:endParaRPr lang="en-US"/>
          </a:p>
        </p:txBody>
      </p:sp>
    </p:spTree>
    <p:extLst>
      <p:ext uri="{BB962C8B-B14F-4D97-AF65-F5344CB8AC3E}">
        <p14:creationId xmlns:p14="http://schemas.microsoft.com/office/powerpoint/2010/main" val="1246311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AB60B2D9-5BB2-0E43-9C83-52819BF7F2F6}" type="datetimeFigureOut">
              <a:rPr lang="en-US" smtClean="0"/>
              <a:t>8/21/18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C8879E-0DF1-EC45-A905-C970D319B405}" type="slidenum">
              <a:rPr lang="en-US" smtClean="0"/>
              <a:t>‹#›</a:t>
            </a:fld>
            <a:endParaRPr lang="en-US"/>
          </a:p>
        </p:txBody>
      </p:sp>
    </p:spTree>
    <p:extLst>
      <p:ext uri="{BB962C8B-B14F-4D97-AF65-F5344CB8AC3E}">
        <p14:creationId xmlns:p14="http://schemas.microsoft.com/office/powerpoint/2010/main" val="340889452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60B2D9-5BB2-0E43-9C83-52819BF7F2F6}" type="datetimeFigureOut">
              <a:rPr lang="en-US" smtClean="0"/>
              <a:t>8/21/18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8879E-0DF1-EC45-A905-C970D319B405}" type="slidenum">
              <a:rPr lang="en-US" smtClean="0"/>
              <a:t>‹#›</a:t>
            </a:fld>
            <a:endParaRPr lang="en-US"/>
          </a:p>
        </p:txBody>
      </p:sp>
    </p:spTree>
    <p:extLst>
      <p:ext uri="{BB962C8B-B14F-4D97-AF65-F5344CB8AC3E}">
        <p14:creationId xmlns:p14="http://schemas.microsoft.com/office/powerpoint/2010/main" val="117588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60B2D9-5BB2-0E43-9C83-52819BF7F2F6}" type="datetimeFigureOut">
              <a:rPr lang="en-US" smtClean="0"/>
              <a:t>8/21/18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8879E-0DF1-EC45-A905-C970D319B405}" type="slidenum">
              <a:rPr lang="en-US" smtClean="0"/>
              <a:t>‹#›</a:t>
            </a:fld>
            <a:endParaRPr lang="en-US"/>
          </a:p>
        </p:txBody>
      </p:sp>
    </p:spTree>
    <p:extLst>
      <p:ext uri="{BB962C8B-B14F-4D97-AF65-F5344CB8AC3E}">
        <p14:creationId xmlns:p14="http://schemas.microsoft.com/office/powerpoint/2010/main" val="4098060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B60B2D9-5BB2-0E43-9C83-52819BF7F2F6}" type="datetimeFigureOut">
              <a:rPr lang="en-US" smtClean="0"/>
              <a:t>8/21/18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C8879E-0DF1-EC45-A905-C970D319B405}" type="slidenum">
              <a:rPr lang="en-US" smtClean="0"/>
              <a:t>‹#›</a:t>
            </a:fld>
            <a:endParaRPr lang="en-US"/>
          </a:p>
        </p:txBody>
      </p:sp>
    </p:spTree>
    <p:extLst>
      <p:ext uri="{BB962C8B-B14F-4D97-AF65-F5344CB8AC3E}">
        <p14:creationId xmlns:p14="http://schemas.microsoft.com/office/powerpoint/2010/main" val="1541188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AB60B2D9-5BB2-0E43-9C83-52819BF7F2F6}" type="datetimeFigureOut">
              <a:rPr lang="en-US" smtClean="0"/>
              <a:t>8/21/18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C8879E-0DF1-EC45-A905-C970D319B405}" type="slidenum">
              <a:rPr lang="en-US" smtClean="0"/>
              <a:t>‹#›</a:t>
            </a:fld>
            <a:endParaRPr lang="en-US"/>
          </a:p>
        </p:txBody>
      </p:sp>
    </p:spTree>
    <p:extLst>
      <p:ext uri="{BB962C8B-B14F-4D97-AF65-F5344CB8AC3E}">
        <p14:creationId xmlns:p14="http://schemas.microsoft.com/office/powerpoint/2010/main" val="191135739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60B2D9-5BB2-0E43-9C83-52819BF7F2F6}" type="datetimeFigureOut">
              <a:rPr lang="en-US" smtClean="0"/>
              <a:t>8/21/18</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09C8879E-0DF1-EC45-A905-C970D319B405}" type="slidenum">
              <a:rPr lang="en-US" smtClean="0"/>
              <a:t>‹#›</a:t>
            </a:fld>
            <a:endParaRPr lang="en-US"/>
          </a:p>
        </p:txBody>
      </p:sp>
    </p:spTree>
    <p:extLst>
      <p:ext uri="{BB962C8B-B14F-4D97-AF65-F5344CB8AC3E}">
        <p14:creationId xmlns:p14="http://schemas.microsoft.com/office/powerpoint/2010/main" val="1868463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AB60B2D9-5BB2-0E43-9C83-52819BF7F2F6}" type="datetimeFigureOut">
              <a:rPr lang="en-US" smtClean="0"/>
              <a:t>8/21/18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C8879E-0DF1-EC45-A905-C970D319B405}"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051349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B60B2D9-5BB2-0E43-9C83-52819BF7F2F6}" type="datetimeFigureOut">
              <a:rPr lang="en-US" smtClean="0"/>
              <a:t>8/21/18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C8879E-0DF1-EC45-A905-C970D319B405}" type="slidenum">
              <a:rPr lang="en-US" smtClean="0"/>
              <a:t>‹#›</a:t>
            </a:fld>
            <a:endParaRPr lang="en-US"/>
          </a:p>
        </p:txBody>
      </p:sp>
    </p:spTree>
    <p:extLst>
      <p:ext uri="{BB962C8B-B14F-4D97-AF65-F5344CB8AC3E}">
        <p14:creationId xmlns:p14="http://schemas.microsoft.com/office/powerpoint/2010/main" val="11025105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60B2D9-5BB2-0E43-9C83-52819BF7F2F6}" type="datetimeFigureOut">
              <a:rPr lang="en-US" smtClean="0"/>
              <a:t>8/21/18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C8879E-0DF1-EC45-A905-C970D319B405}" type="slidenum">
              <a:rPr lang="en-US" smtClean="0"/>
              <a:t>‹#›</a:t>
            </a:fld>
            <a:endParaRPr lang="en-US"/>
          </a:p>
        </p:txBody>
      </p:sp>
    </p:spTree>
    <p:extLst>
      <p:ext uri="{BB962C8B-B14F-4D97-AF65-F5344CB8AC3E}">
        <p14:creationId xmlns:p14="http://schemas.microsoft.com/office/powerpoint/2010/main" val="1973420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B60B2D9-5BB2-0E43-9C83-52819BF7F2F6}" type="datetimeFigureOut">
              <a:rPr lang="en-US" smtClean="0"/>
              <a:t>8/21/18</a:t>
            </a:fld>
            <a:endParaRPr lang="en-US"/>
          </a:p>
        </p:txBody>
      </p:sp>
      <p:sp>
        <p:nvSpPr>
          <p:cNvPr id="6" name="Footer Placeholder 5"/>
          <p:cNvSpPr>
            <a:spLocks noGrp="1"/>
          </p:cNvSpPr>
          <p:nvPr>
            <p:ph type="ftr" sz="quarter" idx="11"/>
          </p:nvPr>
        </p:nvSpPr>
        <p:spPr>
          <a:xfrm>
            <a:off x="804672" y="6236208"/>
            <a:ext cx="5167503" cy="320040"/>
          </a:xfrm>
        </p:spPr>
        <p:txBody>
          <a:bodyPr/>
          <a:lstStyle>
            <a:lvl1pPr>
              <a:defRPr>
                <a:solidFill>
                  <a:srgbClr val="FFFFFF">
                    <a:alpha val="69804"/>
                  </a:srgbClr>
                </a:solidFill>
              </a:defRPr>
            </a:lvl1pPr>
          </a:lstStyle>
          <a:p>
            <a:endParaRPr lang="en-US"/>
          </a:p>
        </p:txBody>
      </p:sp>
      <p:sp>
        <p:nvSpPr>
          <p:cNvPr id="7" name="Slide Number Placeholder 6"/>
          <p:cNvSpPr>
            <a:spLocks noGrp="1"/>
          </p:cNvSpPr>
          <p:nvPr>
            <p:ph type="sldNum" sz="quarter" idx="12"/>
          </p:nvPr>
        </p:nvSpPr>
        <p:spPr/>
        <p:txBody>
          <a:bodyPr/>
          <a:lstStyle/>
          <a:p>
            <a:fld id="{09C8879E-0DF1-EC45-A905-C970D319B405}" type="slidenum">
              <a:rPr lang="en-US" smtClean="0"/>
              <a:t>‹#›</a:t>
            </a:fld>
            <a:endParaRPr lang="en-US"/>
          </a:p>
        </p:txBody>
      </p:sp>
    </p:spTree>
    <p:extLst>
      <p:ext uri="{BB962C8B-B14F-4D97-AF65-F5344CB8AC3E}">
        <p14:creationId xmlns:p14="http://schemas.microsoft.com/office/powerpoint/2010/main" val="1973846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rgbClr val="FFFFFF">
                    <a:alpha val="90000"/>
                  </a:srgbClr>
                </a:solidFill>
                <a:effectLst>
                  <a:outerShdw blurRad="50800" dist="38100" dir="2700000" algn="tl" rotWithShape="0">
                    <a:prstClr val="black">
                      <a:alpha val="43000"/>
                    </a:prstClr>
                  </a:outerShdw>
                </a:effectLst>
              </a:defRPr>
            </a:lvl1pPr>
          </a:lstStyle>
          <a:p>
            <a:fld id="{AB60B2D9-5BB2-0E43-9C83-52819BF7F2F6}" type="datetimeFigureOut">
              <a:rPr lang="en-US" smtClean="0"/>
              <a:t>8/21/18</a:t>
            </a:fld>
            <a:endParaRPr lang="en-US"/>
          </a:p>
        </p:txBody>
      </p:sp>
      <p:sp>
        <p:nvSpPr>
          <p:cNvPr id="6" name="Footer Placeholder 5"/>
          <p:cNvSpPr>
            <a:spLocks noGrp="1"/>
          </p:cNvSpPr>
          <p:nvPr>
            <p:ph type="ftr" sz="quarter" idx="11"/>
          </p:nvPr>
        </p:nvSpPr>
        <p:spPr>
          <a:xfrm>
            <a:off x="808523" y="6236208"/>
            <a:ext cx="5103729" cy="320040"/>
          </a:xfrm>
        </p:spPr>
        <p:txBody>
          <a:bodyPr/>
          <a:lstStyle>
            <a:lvl1pPr>
              <a:defRPr>
                <a:solidFill>
                  <a:srgbClr val="FFFFFF">
                    <a:alpha val="70000"/>
                  </a:srgbClr>
                </a:solidFill>
              </a:defRPr>
            </a:lvl1pPr>
          </a:lstStyle>
          <a:p>
            <a:endParaRPr lang="en-US"/>
          </a:p>
        </p:txBody>
      </p:sp>
      <p:sp>
        <p:nvSpPr>
          <p:cNvPr id="7" name="Slide Number Placeholder 6"/>
          <p:cNvSpPr>
            <a:spLocks noGrp="1"/>
          </p:cNvSpPr>
          <p:nvPr>
            <p:ph type="sldNum" sz="quarter" idx="12"/>
          </p:nvPr>
        </p:nvSpPr>
        <p:spPr/>
        <p:txBody>
          <a:bodyPr/>
          <a:lstStyle/>
          <a:p>
            <a:fld id="{09C8879E-0DF1-EC45-A905-C970D319B405}" type="slidenum">
              <a:rPr lang="en-US" smtClean="0"/>
              <a:t>‹#›</a:t>
            </a:fld>
            <a:endParaRPr lang="en-US"/>
          </a:p>
        </p:txBody>
      </p:sp>
    </p:spTree>
    <p:extLst>
      <p:ext uri="{BB962C8B-B14F-4D97-AF65-F5344CB8AC3E}">
        <p14:creationId xmlns:p14="http://schemas.microsoft.com/office/powerpoint/2010/main" val="22992821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AB60B2D9-5BB2-0E43-9C83-52819BF7F2F6}" type="datetimeFigureOut">
              <a:rPr lang="en-US" smtClean="0"/>
              <a:t>8/21/18</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09C8879E-0DF1-EC45-A905-C970D319B405}" type="slidenum">
              <a:rPr lang="en-US" smtClean="0"/>
              <a:t>‹#›</a:t>
            </a:fld>
            <a:endParaRPr lang="en-US"/>
          </a:p>
        </p:txBody>
      </p:sp>
    </p:spTree>
    <p:extLst>
      <p:ext uri="{BB962C8B-B14F-4D97-AF65-F5344CB8AC3E}">
        <p14:creationId xmlns:p14="http://schemas.microsoft.com/office/powerpoint/2010/main" val="54080121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bjs.gov/index.cfm?ty=tp&amp;tid=93"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file:///Users/DoraB/Dropbox/Data_Science_and_Visualization_Bootcamp/LA%20City%20Crime%20Project/Results/trial2.html"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ppic.org/publication/crime-trends-in-california/"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blog.dominodatalab.com/creating-interactive-crime-maps-with-folium/" TargetMode="External"/><Relationship Id="rId2" Type="http://schemas.openxmlformats.org/officeDocument/2006/relationships/hyperlink" Target="https://pypi.org/project/foliu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dev.socrata.com/docs/datatypes/point.html#2.1" TargetMode="External"/><Relationship Id="rId2" Type="http://schemas.openxmlformats.org/officeDocument/2006/relationships/image" Target="../media/image4.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45B9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0B536-9ACE-4DDF-8119-54F597D11B0B}"/>
              </a:ext>
            </a:extLst>
          </p:cNvPr>
          <p:cNvSpPr>
            <a:spLocks noGrp="1"/>
          </p:cNvSpPr>
          <p:nvPr>
            <p:ph type="ctrTitle"/>
          </p:nvPr>
        </p:nvSpPr>
        <p:spPr>
          <a:xfrm>
            <a:off x="2961668" y="4430981"/>
            <a:ext cx="8915400" cy="1602504"/>
          </a:xfrm>
        </p:spPr>
        <p:txBody>
          <a:bodyPr>
            <a:normAutofit fontScale="90000"/>
          </a:bodyPr>
          <a:lstStyle/>
          <a:p>
            <a:pPr algn="l"/>
            <a:r>
              <a:rPr lang="en-US" b="1" dirty="0"/>
              <a:t>Analysis of Violent Crime in Los Angeles, CA (2010 – 2017)</a:t>
            </a:r>
          </a:p>
        </p:txBody>
      </p:sp>
      <p:sp>
        <p:nvSpPr>
          <p:cNvPr id="3" name="Subtitle 2">
            <a:extLst>
              <a:ext uri="{FF2B5EF4-FFF2-40B4-BE49-F238E27FC236}">
                <a16:creationId xmlns:a16="http://schemas.microsoft.com/office/drawing/2014/main" id="{B079A617-D06E-413A-B427-896482043A8E}"/>
              </a:ext>
            </a:extLst>
          </p:cNvPr>
          <p:cNvSpPr>
            <a:spLocks noGrp="1"/>
          </p:cNvSpPr>
          <p:nvPr>
            <p:ph type="subTitle" idx="1"/>
          </p:nvPr>
        </p:nvSpPr>
        <p:spPr>
          <a:xfrm>
            <a:off x="3107992" y="6030063"/>
            <a:ext cx="8915399" cy="747404"/>
          </a:xfrm>
        </p:spPr>
        <p:txBody>
          <a:bodyPr>
            <a:normAutofit/>
          </a:bodyPr>
          <a:lstStyle/>
          <a:p>
            <a:r>
              <a:rPr lang="en-US" dirty="0"/>
              <a:t>Jon Heston, Eleanora Trittipo, Shrawantee Saha</a:t>
            </a:r>
          </a:p>
        </p:txBody>
      </p:sp>
      <p:sp>
        <p:nvSpPr>
          <p:cNvPr id="7" name="Subtitle 2">
            <a:extLst>
              <a:ext uri="{FF2B5EF4-FFF2-40B4-BE49-F238E27FC236}">
                <a16:creationId xmlns:a16="http://schemas.microsoft.com/office/drawing/2014/main" id="{99ABFE61-B9EC-4A11-A6C5-618D93A8E989}"/>
              </a:ext>
            </a:extLst>
          </p:cNvPr>
          <p:cNvSpPr txBox="1">
            <a:spLocks/>
          </p:cNvSpPr>
          <p:nvPr/>
        </p:nvSpPr>
        <p:spPr>
          <a:xfrm>
            <a:off x="9501494" y="3778772"/>
            <a:ext cx="2375574" cy="461558"/>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r>
              <a:rPr lang="en-US" sz="2000" b="1" dirty="0">
                <a:solidFill>
                  <a:schemeClr val="tx1"/>
                </a:solidFill>
              </a:rPr>
              <a:t>Los Angeles, CA</a:t>
            </a:r>
            <a:endParaRPr lang="en-US" dirty="0">
              <a:solidFill>
                <a:schemeClr val="tx1"/>
              </a:solidFill>
            </a:endParaRPr>
          </a:p>
        </p:txBody>
      </p:sp>
      <p:pic>
        <p:nvPicPr>
          <p:cNvPr id="6" name="Picture 5">
            <a:extLst>
              <a:ext uri="{FF2B5EF4-FFF2-40B4-BE49-F238E27FC236}">
                <a16:creationId xmlns:a16="http://schemas.microsoft.com/office/drawing/2014/main" id="{EB3FF48A-8950-9E4B-8398-C390CB3AAD67}"/>
              </a:ext>
            </a:extLst>
          </p:cNvPr>
          <p:cNvPicPr>
            <a:picLocks noChangeAspect="1"/>
          </p:cNvPicPr>
          <p:nvPr/>
        </p:nvPicPr>
        <p:blipFill>
          <a:blip r:embed="rId2"/>
          <a:stretch>
            <a:fillRect/>
          </a:stretch>
        </p:blipFill>
        <p:spPr>
          <a:xfrm>
            <a:off x="214391" y="115332"/>
            <a:ext cx="9140780" cy="4315649"/>
          </a:xfrm>
          <a:prstGeom prst="rect">
            <a:avLst/>
          </a:prstGeom>
        </p:spPr>
      </p:pic>
    </p:spTree>
    <p:extLst>
      <p:ext uri="{BB962C8B-B14F-4D97-AF65-F5344CB8AC3E}">
        <p14:creationId xmlns:p14="http://schemas.microsoft.com/office/powerpoint/2010/main" val="3583007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DC18BC7-5FF5-42FD-8163-C0D34837F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6740"/>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1F923EF-DD6B-D64F-AA57-B0A8C523E221}"/>
              </a:ext>
            </a:extLst>
          </p:cNvPr>
          <p:cNvSpPr txBox="1"/>
          <p:nvPr/>
        </p:nvSpPr>
        <p:spPr>
          <a:xfrm>
            <a:off x="7537703" y="1232296"/>
            <a:ext cx="4525959" cy="5370385"/>
          </a:xfrm>
          <a:prstGeom prst="rect">
            <a:avLst/>
          </a:prstGeom>
        </p:spPr>
        <p:txBody>
          <a:bodyPr vert="horz" lIns="91440" tIns="45720" rIns="91440" bIns="45720" rtlCol="0" anchor="ctr">
            <a:noAutofit/>
          </a:bodyPr>
          <a:lstStyle/>
          <a:p>
            <a:pPr lvl="1" indent="-228600">
              <a:spcBef>
                <a:spcPts val="1000"/>
              </a:spcBef>
              <a:buClr>
                <a:schemeClr val="accent2"/>
              </a:buClr>
              <a:buFont typeface="Arial" panose="020B0604020202020204" pitchFamily="34" charset="0"/>
              <a:buChar char="•"/>
            </a:pPr>
            <a:r>
              <a:rPr lang="en-US" sz="2400" dirty="0">
                <a:solidFill>
                  <a:schemeClr val="bg1"/>
                </a:solidFill>
              </a:rPr>
              <a:t>3. The second challenging and time consuming part of the data retrieval and cleaning  process was to convert the Latitude and Longitude information into Zip-codes.  </a:t>
            </a:r>
          </a:p>
          <a:p>
            <a:pPr lvl="1" indent="-228600">
              <a:spcBef>
                <a:spcPts val="1000"/>
              </a:spcBef>
              <a:buClr>
                <a:schemeClr val="accent2"/>
              </a:buClr>
              <a:buFont typeface="Arial" panose="020B0604020202020204" pitchFamily="34" charset="0"/>
              <a:buChar char="•"/>
            </a:pPr>
            <a:endParaRPr lang="en-US" sz="2400" dirty="0">
              <a:solidFill>
                <a:schemeClr val="bg1"/>
              </a:solidFill>
            </a:endParaRPr>
          </a:p>
          <a:p>
            <a:pPr lvl="1" indent="-228600">
              <a:spcBef>
                <a:spcPts val="1000"/>
              </a:spcBef>
              <a:buClr>
                <a:schemeClr val="accent2"/>
              </a:buClr>
              <a:buFont typeface="Arial" panose="020B0604020202020204" pitchFamily="34" charset="0"/>
              <a:buChar char="•"/>
            </a:pPr>
            <a:r>
              <a:rPr lang="en-US" sz="2400" dirty="0">
                <a:solidFill>
                  <a:schemeClr val="bg1"/>
                </a:solidFill>
              </a:rPr>
              <a:t>Note that “</a:t>
            </a:r>
            <a:r>
              <a:rPr lang="en-US" sz="2400" dirty="0" err="1">
                <a:solidFill>
                  <a:schemeClr val="bg1"/>
                </a:solidFill>
              </a:rPr>
              <a:t>uszipcode</a:t>
            </a:r>
            <a:r>
              <a:rPr lang="en-US" sz="2400" dirty="0">
                <a:solidFill>
                  <a:schemeClr val="bg1"/>
                </a:solidFill>
              </a:rPr>
              <a:t>” is a powerful and easy-to-use programmable zip-code database, and is also a search engine in Python </a:t>
            </a:r>
          </a:p>
        </p:txBody>
      </p:sp>
      <p:sp>
        <p:nvSpPr>
          <p:cNvPr id="6" name="TextBox 5">
            <a:extLst>
              <a:ext uri="{FF2B5EF4-FFF2-40B4-BE49-F238E27FC236}">
                <a16:creationId xmlns:a16="http://schemas.microsoft.com/office/drawing/2014/main" id="{55EFE8E1-04F0-C543-914C-5BA6D4DA98C6}"/>
              </a:ext>
            </a:extLst>
          </p:cNvPr>
          <p:cNvSpPr txBox="1"/>
          <p:nvPr/>
        </p:nvSpPr>
        <p:spPr>
          <a:xfrm>
            <a:off x="7745106" y="374894"/>
            <a:ext cx="4239491" cy="461665"/>
          </a:xfrm>
          <a:prstGeom prst="rect">
            <a:avLst/>
          </a:prstGeom>
          <a:noFill/>
        </p:spPr>
        <p:txBody>
          <a:bodyPr wrap="square" rtlCol="0">
            <a:spAutoFit/>
          </a:bodyPr>
          <a:lstStyle/>
          <a:p>
            <a:r>
              <a:rPr lang="en-US" sz="2400" dirty="0">
                <a:solidFill>
                  <a:schemeClr val="bg1"/>
                </a:solidFill>
              </a:rPr>
              <a:t>3. Data Retrieval and Cleaning</a:t>
            </a:r>
            <a:endParaRPr lang="en-US" sz="2400" dirty="0"/>
          </a:p>
        </p:txBody>
      </p:sp>
      <p:pic>
        <p:nvPicPr>
          <p:cNvPr id="4" name="Picture 3">
            <a:extLst>
              <a:ext uri="{FF2B5EF4-FFF2-40B4-BE49-F238E27FC236}">
                <a16:creationId xmlns:a16="http://schemas.microsoft.com/office/drawing/2014/main" id="{DA4C74CB-370E-A148-86A8-03E8C2B8D5E5}"/>
              </a:ext>
            </a:extLst>
          </p:cNvPr>
          <p:cNvPicPr>
            <a:picLocks noChangeAspect="1"/>
          </p:cNvPicPr>
          <p:nvPr/>
        </p:nvPicPr>
        <p:blipFill>
          <a:blip r:embed="rId2"/>
          <a:stretch>
            <a:fillRect/>
          </a:stretch>
        </p:blipFill>
        <p:spPr>
          <a:xfrm>
            <a:off x="0" y="836559"/>
            <a:ext cx="7537703" cy="5029200"/>
          </a:xfrm>
          <a:prstGeom prst="rect">
            <a:avLst/>
          </a:prstGeom>
        </p:spPr>
      </p:pic>
    </p:spTree>
    <p:extLst>
      <p:ext uri="{BB962C8B-B14F-4D97-AF65-F5344CB8AC3E}">
        <p14:creationId xmlns:p14="http://schemas.microsoft.com/office/powerpoint/2010/main" val="140014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36C6B-5618-EF44-A78F-79CA45E580E3}"/>
              </a:ext>
            </a:extLst>
          </p:cNvPr>
          <p:cNvSpPr>
            <a:spLocks noGrp="1"/>
          </p:cNvSpPr>
          <p:nvPr>
            <p:ph type="title"/>
          </p:nvPr>
        </p:nvSpPr>
        <p:spPr>
          <a:xfrm>
            <a:off x="3406934" y="545692"/>
            <a:ext cx="4805798" cy="682492"/>
          </a:xfrm>
        </p:spPr>
        <p:txBody>
          <a:bodyPr>
            <a:normAutofit fontScale="90000"/>
          </a:bodyPr>
          <a:lstStyle/>
          <a:p>
            <a:r>
              <a:rPr lang="en-US" dirty="0"/>
              <a:t>3. description</a:t>
            </a:r>
          </a:p>
        </p:txBody>
      </p:sp>
      <p:sp>
        <p:nvSpPr>
          <p:cNvPr id="3" name="Content Placeholder 2">
            <a:extLst>
              <a:ext uri="{FF2B5EF4-FFF2-40B4-BE49-F238E27FC236}">
                <a16:creationId xmlns:a16="http://schemas.microsoft.com/office/drawing/2014/main" id="{9330E0C7-99CA-F04B-9AEE-E850431672D7}"/>
              </a:ext>
            </a:extLst>
          </p:cNvPr>
          <p:cNvSpPr>
            <a:spLocks noGrp="1"/>
          </p:cNvSpPr>
          <p:nvPr>
            <p:ph idx="1"/>
          </p:nvPr>
        </p:nvSpPr>
        <p:spPr>
          <a:xfrm>
            <a:off x="1079292" y="1933264"/>
            <a:ext cx="10182924" cy="3538146"/>
          </a:xfrm>
        </p:spPr>
        <p:txBody>
          <a:bodyPr>
            <a:normAutofit/>
          </a:bodyPr>
          <a:lstStyle/>
          <a:p>
            <a:pPr>
              <a:lnSpc>
                <a:spcPct val="150000"/>
              </a:lnSpc>
            </a:pPr>
            <a:r>
              <a:rPr lang="en-US" sz="3600" dirty="0"/>
              <a:t>Number of observations (raw dataset) : 1,800,985</a:t>
            </a:r>
          </a:p>
          <a:p>
            <a:pPr>
              <a:lnSpc>
                <a:spcPct val="150000"/>
              </a:lnSpc>
            </a:pPr>
            <a:r>
              <a:rPr lang="en-US" sz="3600" dirty="0"/>
              <a:t>Years (raw dataset) : 2010 to 2018 (August)</a:t>
            </a:r>
          </a:p>
          <a:p>
            <a:pPr>
              <a:lnSpc>
                <a:spcPct val="150000"/>
              </a:lnSpc>
            </a:pPr>
            <a:r>
              <a:rPr lang="en-US" sz="3600" dirty="0"/>
              <a:t>Years (included in our analysis): Dropped 2018</a:t>
            </a:r>
          </a:p>
        </p:txBody>
      </p:sp>
    </p:spTree>
    <p:extLst>
      <p:ext uri="{BB962C8B-B14F-4D97-AF65-F5344CB8AC3E}">
        <p14:creationId xmlns:p14="http://schemas.microsoft.com/office/powerpoint/2010/main" val="1546128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592E4-EEE3-CD4C-BC99-0922259AE788}"/>
              </a:ext>
            </a:extLst>
          </p:cNvPr>
          <p:cNvSpPr>
            <a:spLocks noGrp="1"/>
          </p:cNvSpPr>
          <p:nvPr>
            <p:ph type="title"/>
          </p:nvPr>
        </p:nvSpPr>
        <p:spPr>
          <a:xfrm>
            <a:off x="1484416" y="223286"/>
            <a:ext cx="8476448" cy="944502"/>
          </a:xfrm>
        </p:spPr>
        <p:txBody>
          <a:bodyPr>
            <a:normAutofit fontScale="90000"/>
          </a:bodyPr>
          <a:lstStyle/>
          <a:p>
            <a:r>
              <a:rPr lang="en-US" dirty="0"/>
              <a:t>3. Data Description</a:t>
            </a:r>
            <a:br>
              <a:rPr lang="en-US" dirty="0"/>
            </a:br>
            <a:r>
              <a:rPr lang="en-US" dirty="0">
                <a:solidFill>
                  <a:srgbClr val="132BC0"/>
                </a:solidFill>
              </a:rPr>
              <a:t>Classification of crime (FYI)</a:t>
            </a:r>
          </a:p>
        </p:txBody>
      </p:sp>
      <p:sp>
        <p:nvSpPr>
          <p:cNvPr id="3" name="Content Placeholder 2">
            <a:extLst>
              <a:ext uri="{FF2B5EF4-FFF2-40B4-BE49-F238E27FC236}">
                <a16:creationId xmlns:a16="http://schemas.microsoft.com/office/drawing/2014/main" id="{73FAD25A-F0AE-9C4E-B2F1-8130134BFFC7}"/>
              </a:ext>
            </a:extLst>
          </p:cNvPr>
          <p:cNvSpPr>
            <a:spLocks noGrp="1"/>
          </p:cNvSpPr>
          <p:nvPr>
            <p:ph idx="1"/>
          </p:nvPr>
        </p:nvSpPr>
        <p:spPr>
          <a:xfrm>
            <a:off x="997527" y="1424362"/>
            <a:ext cx="9298379" cy="4716945"/>
          </a:xfrm>
        </p:spPr>
        <p:txBody>
          <a:bodyPr>
            <a:noAutofit/>
          </a:bodyPr>
          <a:lstStyle/>
          <a:p>
            <a:r>
              <a:rPr lang="en-US" sz="2400" dirty="0"/>
              <a:t>US Department of Justice classifies crime in two major groups: </a:t>
            </a:r>
          </a:p>
          <a:p>
            <a:pPr lvl="1"/>
            <a:r>
              <a:rPr lang="en-US" sz="2400" dirty="0"/>
              <a:t>Violent Crime </a:t>
            </a:r>
          </a:p>
          <a:p>
            <a:pPr lvl="1"/>
            <a:r>
              <a:rPr lang="en-US" sz="2400" dirty="0"/>
              <a:t>Property Crime</a:t>
            </a:r>
          </a:p>
          <a:p>
            <a:r>
              <a:rPr lang="en-US" sz="2400" b="1" dirty="0"/>
              <a:t>Violent crime includes</a:t>
            </a:r>
            <a:endParaRPr lang="en-US" sz="2400" dirty="0"/>
          </a:p>
          <a:p>
            <a:pPr lvl="4"/>
            <a:r>
              <a:rPr lang="en-US" sz="2400" dirty="0"/>
              <a:t>Homicide</a:t>
            </a:r>
          </a:p>
          <a:p>
            <a:pPr lvl="4"/>
            <a:r>
              <a:rPr lang="en-US" sz="2400" dirty="0"/>
              <a:t>Rape</a:t>
            </a:r>
          </a:p>
          <a:p>
            <a:pPr lvl="4"/>
            <a:r>
              <a:rPr lang="en-US" sz="2400" dirty="0"/>
              <a:t>Robbery</a:t>
            </a:r>
          </a:p>
          <a:p>
            <a:pPr lvl="4"/>
            <a:r>
              <a:rPr lang="en-US" sz="2400" dirty="0"/>
              <a:t>Assault</a:t>
            </a:r>
          </a:p>
          <a:p>
            <a:pPr lvl="4"/>
            <a:r>
              <a:rPr lang="en-US" sz="2400" dirty="0"/>
              <a:t>Purse snatching and pocket picking </a:t>
            </a:r>
          </a:p>
        </p:txBody>
      </p:sp>
      <p:sp>
        <p:nvSpPr>
          <p:cNvPr id="4" name="TextBox 3">
            <a:extLst>
              <a:ext uri="{FF2B5EF4-FFF2-40B4-BE49-F238E27FC236}">
                <a16:creationId xmlns:a16="http://schemas.microsoft.com/office/drawing/2014/main" id="{7A4001A8-626A-9344-B9A0-0D5E12B99F71}"/>
              </a:ext>
            </a:extLst>
          </p:cNvPr>
          <p:cNvSpPr txBox="1"/>
          <p:nvPr/>
        </p:nvSpPr>
        <p:spPr>
          <a:xfrm>
            <a:off x="642552" y="6141307"/>
            <a:ext cx="11034583" cy="369332"/>
          </a:xfrm>
          <a:prstGeom prst="rect">
            <a:avLst/>
          </a:prstGeom>
          <a:noFill/>
        </p:spPr>
        <p:txBody>
          <a:bodyPr wrap="square" rtlCol="0">
            <a:spAutoFit/>
          </a:bodyPr>
          <a:lstStyle/>
          <a:p>
            <a:r>
              <a:rPr lang="en-US" dirty="0"/>
              <a:t>*For more information: </a:t>
            </a:r>
            <a:r>
              <a:rPr lang="en-US" dirty="0">
                <a:hlinkClick r:id="rId2"/>
              </a:rPr>
              <a:t>https://www.bjs.gov/index.cfm?ty=tp&amp;tid=93</a:t>
            </a:r>
            <a:r>
              <a:rPr lang="en-US" dirty="0"/>
              <a:t> (as viewed on 18</a:t>
            </a:r>
            <a:r>
              <a:rPr lang="en-US" baseline="30000" dirty="0"/>
              <a:t>th</a:t>
            </a:r>
            <a:r>
              <a:rPr lang="en-US" dirty="0"/>
              <a:t> August 2018)</a:t>
            </a:r>
          </a:p>
        </p:txBody>
      </p:sp>
    </p:spTree>
    <p:extLst>
      <p:ext uri="{BB962C8B-B14F-4D97-AF65-F5344CB8AC3E}">
        <p14:creationId xmlns:p14="http://schemas.microsoft.com/office/powerpoint/2010/main" val="1443200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2302F-143C-5544-84B1-7EC73927C5A8}"/>
              </a:ext>
            </a:extLst>
          </p:cNvPr>
          <p:cNvSpPr>
            <a:spLocks noGrp="1"/>
          </p:cNvSpPr>
          <p:nvPr>
            <p:ph type="title"/>
          </p:nvPr>
        </p:nvSpPr>
        <p:spPr>
          <a:xfrm>
            <a:off x="2203375" y="173859"/>
            <a:ext cx="7315200" cy="564271"/>
          </a:xfrm>
          <a:solidFill>
            <a:srgbClr val="FFFF00"/>
          </a:solidFill>
        </p:spPr>
        <p:txBody>
          <a:bodyPr>
            <a:normAutofit fontScale="90000"/>
          </a:bodyPr>
          <a:lstStyle/>
          <a:p>
            <a:r>
              <a:rPr lang="en-US" dirty="0"/>
              <a:t>Violent Crime in LA City: A snap shot</a:t>
            </a:r>
          </a:p>
        </p:txBody>
      </p:sp>
      <p:sp>
        <p:nvSpPr>
          <p:cNvPr id="9" name="Rectangle 8">
            <a:extLst>
              <a:ext uri="{FF2B5EF4-FFF2-40B4-BE49-F238E27FC236}">
                <a16:creationId xmlns:a16="http://schemas.microsoft.com/office/drawing/2014/main" id="{985500F2-410F-6A4E-B540-0D72DB7DAC0F}"/>
              </a:ext>
            </a:extLst>
          </p:cNvPr>
          <p:cNvSpPr/>
          <p:nvPr/>
        </p:nvSpPr>
        <p:spPr>
          <a:xfrm>
            <a:off x="823098" y="837283"/>
            <a:ext cx="10436142" cy="5632311"/>
          </a:xfrm>
          <a:prstGeom prst="rect">
            <a:avLst/>
          </a:prstGeom>
        </p:spPr>
        <p:txBody>
          <a:bodyPr wrap="square">
            <a:spAutoFit/>
          </a:bodyPr>
          <a:lstStyle/>
          <a:p>
            <a:pPr algn="just"/>
            <a:r>
              <a:rPr lang="en-US" dirty="0"/>
              <a:t>"BATTERY - SIMPLE ASSAULT", "ASSAULT WITH DEADLY WEAPON, AGGRAVATED ASSAULT", "ROBBERY", "THEFT PERSON","INTIMATE PARTNER - AGGRAVATED ASSAULT", "BURGLARY, ATTEMPTED", "BATTERY WITH SEXUAL CONTACT", "RAPE, FORCIBLE", "CHILD ABUSE (PHYSICAL) - SIMPLE ASSAULT", "CRM AGNST CHLD (13 OR UNTER) (14-15 &amp; SUSP 10 YRS OLDER)0060", "CHILD NEGLECT", "BATTERY POLICE (SIMPLE)", "SEX, UNLAWFUL", "DISCHARGE FIREARMS/SHOTS FIRED", "ARSON","OTHER ASSAULT", "CRIMINAL HOMICIDE", "SHOTS FIRED AT INHABITED DWELLING", "EXTORTION", "KIDNAPPING", "ORAL COPULATION", "SEXUAL PENETRATION WITH A FOREIGN OBJECT", "CHILD ABUSE (PHYSICAL) - AGGRAVATED ASSAULT", "ASSAULT WITH DEADLY WEAPON ON POLICE OFFICER", "THROWING OBJECT AT MOVING VEHICLE", "LEWD CONDUCT", "SODOMY/SECUAL CONTACT B/W PENIS OF ONE PERS TO ANUS OTH 0007=02", "CHILD STEALING", "RAPE, ATTEMPTED", "FALSE IMPRISONMENT", "KIDNAPPING - GRAND ATTEMPT", "SEXUAL PENETRATION W/FOREIGN OBJECT", "PIMPING", "CRIM AGNST CHLD (13 OR UNDER) (14-15 &amp; SUSP 10 YRS OLDER)", "SEX,UNLAWFUL(INC MUTUAL CONSENT, PENETRATION W/ FRGN OBJ0059", "BATTERY ON A FIREFIGHTER", "THEFT FROM PERSON - ATTEMPT", "SHOTS FIRED AT MOVING VEHICLE, TRAIN OR AIRCRAFT", "SEX,UNLAWFUL(INC MUTUAL CONSENT, PENETRATION W/ FRGN OBJ", "HUMAN TRAFFICKING - COMMERCIAL SEX ACTS", "SODOMY/SEXUAL CONTACT B/W PENIS OF ONE PERS TO ANUS OTH", "LEWD/LASCIVIOUS ACTS WITH CHILD", "CHILD PORNOGRAPHY", "LYNCHING", "DRUGS, TO A MINOR", "HUMAN TRAFFICKING - INVOLUNTARY SERVITUDE", "LYNCHING - ATTEMPTED", "INCITING A RIOT", "INCEST (SEXUAL ACTS BETWEEN BLOOD RELATIVES)", "ABORTION/ILLEGAL", "MANSLAUGHTER, NEGLIGENT", "TRAIN WRECKING"]</a:t>
            </a:r>
          </a:p>
        </p:txBody>
      </p:sp>
    </p:spTree>
    <p:extLst>
      <p:ext uri="{BB962C8B-B14F-4D97-AF65-F5344CB8AC3E}">
        <p14:creationId xmlns:p14="http://schemas.microsoft.com/office/powerpoint/2010/main" val="2106428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E6EEFD-2282-CA4C-96BF-B7F2BF2CFC7C}"/>
              </a:ext>
            </a:extLst>
          </p:cNvPr>
          <p:cNvSpPr>
            <a:spLocks noGrp="1"/>
          </p:cNvSpPr>
          <p:nvPr>
            <p:ph type="title"/>
          </p:nvPr>
        </p:nvSpPr>
        <p:spPr>
          <a:xfrm>
            <a:off x="179882" y="2218544"/>
            <a:ext cx="4182256" cy="1633928"/>
          </a:xfrm>
        </p:spPr>
        <p:txBody>
          <a:bodyPr vert="horz" lIns="274320" tIns="182880" rIns="274320" bIns="182880" rtlCol="0" anchor="ctr" anchorCtr="1">
            <a:normAutofit/>
          </a:bodyPr>
          <a:lstStyle/>
          <a:p>
            <a:r>
              <a:rPr lang="en-US" sz="2200">
                <a:solidFill>
                  <a:srgbClr val="262626"/>
                </a:solidFill>
              </a:rPr>
              <a:t>3. Description: </a:t>
            </a:r>
            <a:br>
              <a:rPr lang="en-US" sz="2200">
                <a:solidFill>
                  <a:srgbClr val="262626"/>
                </a:solidFill>
              </a:rPr>
            </a:br>
            <a:r>
              <a:rPr lang="en-US" sz="2200">
                <a:solidFill>
                  <a:srgbClr val="262626"/>
                </a:solidFill>
              </a:rPr>
              <a:t>Violent vs property</a:t>
            </a:r>
          </a:p>
        </p:txBody>
      </p:sp>
      <p:sp>
        <p:nvSpPr>
          <p:cNvPr id="24" name="Rectangle 23">
            <a:extLst>
              <a:ext uri="{FF2B5EF4-FFF2-40B4-BE49-F238E27FC236}">
                <a16:creationId xmlns:a16="http://schemas.microsoft.com/office/drawing/2014/main" id="{ED6F0A31-5407-4EFA-9DFA-67E9426829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Content Placeholder 18">
            <a:extLst>
              <a:ext uri="{FF2B5EF4-FFF2-40B4-BE49-F238E27FC236}">
                <a16:creationId xmlns:a16="http://schemas.microsoft.com/office/drawing/2014/main" id="{9E3ECFAD-BC14-0D42-B42F-C086500260CF}"/>
              </a:ext>
            </a:extLst>
          </p:cNvPr>
          <p:cNvPicPr>
            <a:picLocks noGrp="1" noChangeAspect="1"/>
          </p:cNvPicPr>
          <p:nvPr>
            <p:ph idx="1"/>
          </p:nvPr>
        </p:nvPicPr>
        <p:blipFill>
          <a:blip r:embed="rId2"/>
          <a:stretch>
            <a:fillRect/>
          </a:stretch>
        </p:blipFill>
        <p:spPr>
          <a:xfrm>
            <a:off x="4654296" y="854440"/>
            <a:ext cx="7173729" cy="5057882"/>
          </a:xfrm>
          <a:prstGeom prst="rect">
            <a:avLst/>
          </a:prstGeom>
        </p:spPr>
      </p:pic>
    </p:spTree>
    <p:extLst>
      <p:ext uri="{BB962C8B-B14F-4D97-AF65-F5344CB8AC3E}">
        <p14:creationId xmlns:p14="http://schemas.microsoft.com/office/powerpoint/2010/main" val="511182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5" name="Rectangle 10">
            <a:extLst>
              <a:ext uri="{FF2B5EF4-FFF2-40B4-BE49-F238E27FC236}">
                <a16:creationId xmlns:a16="http://schemas.microsoft.com/office/drawing/2014/main" id="{2C25DD4D-AF7C-475A-A237-1E6041A940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9185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6323AEB7-BC1E-0949-9F29-15387A72DEDC}"/>
              </a:ext>
            </a:extLst>
          </p:cNvPr>
          <p:cNvSpPr>
            <a:spLocks noGrp="1"/>
          </p:cNvSpPr>
          <p:nvPr>
            <p:ph type="title"/>
          </p:nvPr>
        </p:nvSpPr>
        <p:spPr>
          <a:xfrm>
            <a:off x="1600200" y="4555721"/>
            <a:ext cx="8991600" cy="1264762"/>
          </a:xfrm>
        </p:spPr>
        <p:txBody>
          <a:bodyPr vert="horz" lIns="274320" tIns="182880" rIns="274320" bIns="182880" rtlCol="0" anchor="ctr" anchorCtr="1">
            <a:normAutofit/>
          </a:bodyPr>
          <a:lstStyle/>
          <a:p>
            <a:r>
              <a:rPr lang="en-US" sz="3200" dirty="0">
                <a:solidFill>
                  <a:srgbClr val="262626"/>
                </a:solidFill>
              </a:rPr>
              <a:t>3. Description</a:t>
            </a:r>
            <a:br>
              <a:rPr lang="en-US" sz="3200" dirty="0">
                <a:solidFill>
                  <a:srgbClr val="262626"/>
                </a:solidFill>
              </a:rPr>
            </a:br>
            <a:r>
              <a:rPr lang="en-US" sz="3200" dirty="0">
                <a:solidFill>
                  <a:srgbClr val="262626"/>
                </a:solidFill>
              </a:rPr>
              <a:t>by year and month</a:t>
            </a:r>
          </a:p>
        </p:txBody>
      </p:sp>
      <p:pic>
        <p:nvPicPr>
          <p:cNvPr id="4" name="Content Placeholder 3">
            <a:extLst>
              <a:ext uri="{FF2B5EF4-FFF2-40B4-BE49-F238E27FC236}">
                <a16:creationId xmlns:a16="http://schemas.microsoft.com/office/drawing/2014/main" id="{CC60049F-DC31-A24C-8F8B-1F240861356F}"/>
              </a:ext>
            </a:extLst>
          </p:cNvPr>
          <p:cNvPicPr>
            <a:picLocks noGrp="1" noChangeAspect="1"/>
          </p:cNvPicPr>
          <p:nvPr>
            <p:ph idx="1"/>
          </p:nvPr>
        </p:nvPicPr>
        <p:blipFill>
          <a:blip r:embed="rId2"/>
          <a:stretch>
            <a:fillRect/>
          </a:stretch>
        </p:blipFill>
        <p:spPr>
          <a:xfrm>
            <a:off x="94561" y="138353"/>
            <a:ext cx="6001439" cy="4252511"/>
          </a:xfrm>
          <a:prstGeom prst="rect">
            <a:avLst/>
          </a:prstGeom>
        </p:spPr>
      </p:pic>
      <p:pic>
        <p:nvPicPr>
          <p:cNvPr id="3" name="Picture 2">
            <a:extLst>
              <a:ext uri="{FF2B5EF4-FFF2-40B4-BE49-F238E27FC236}">
                <a16:creationId xmlns:a16="http://schemas.microsoft.com/office/drawing/2014/main" id="{1719824E-536B-7643-B0C7-15B285045216}"/>
              </a:ext>
            </a:extLst>
          </p:cNvPr>
          <p:cNvPicPr>
            <a:picLocks noChangeAspect="1"/>
          </p:cNvPicPr>
          <p:nvPr/>
        </p:nvPicPr>
        <p:blipFill>
          <a:blip r:embed="rId3"/>
          <a:stretch>
            <a:fillRect/>
          </a:stretch>
        </p:blipFill>
        <p:spPr>
          <a:xfrm>
            <a:off x="5750804" y="421457"/>
            <a:ext cx="6191479" cy="3969407"/>
          </a:xfrm>
          <a:prstGeom prst="rect">
            <a:avLst/>
          </a:prstGeom>
        </p:spPr>
      </p:pic>
    </p:spTree>
    <p:extLst>
      <p:ext uri="{BB962C8B-B14F-4D97-AF65-F5344CB8AC3E}">
        <p14:creationId xmlns:p14="http://schemas.microsoft.com/office/powerpoint/2010/main" val="1832960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3A694C2-50DA-401D-9E8A-3621EBF0C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9185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D82D54-3DF3-5D42-91CC-242B605E16B5}"/>
              </a:ext>
            </a:extLst>
          </p:cNvPr>
          <p:cNvSpPr>
            <a:spLocks noGrp="1"/>
          </p:cNvSpPr>
          <p:nvPr>
            <p:ph type="title"/>
          </p:nvPr>
        </p:nvSpPr>
        <p:spPr>
          <a:xfrm>
            <a:off x="1600200" y="5169971"/>
            <a:ext cx="8991600" cy="1264762"/>
          </a:xfrm>
        </p:spPr>
        <p:txBody>
          <a:bodyPr vert="horz" lIns="274320" tIns="182880" rIns="274320" bIns="182880" rtlCol="0" anchor="ctr" anchorCtr="1">
            <a:normAutofit/>
          </a:bodyPr>
          <a:lstStyle/>
          <a:p>
            <a:r>
              <a:rPr lang="en-US" sz="3200" dirty="0">
                <a:solidFill>
                  <a:srgbClr val="262626"/>
                </a:solidFill>
              </a:rPr>
              <a:t>3.Description</a:t>
            </a:r>
            <a:br>
              <a:rPr lang="en-US" sz="3200" dirty="0">
                <a:solidFill>
                  <a:srgbClr val="262626"/>
                </a:solidFill>
              </a:rPr>
            </a:br>
            <a:r>
              <a:rPr lang="en-US" sz="3200" dirty="0">
                <a:solidFill>
                  <a:srgbClr val="262626"/>
                </a:solidFill>
              </a:rPr>
              <a:t>Monthly Trends for top 10 crimes</a:t>
            </a:r>
          </a:p>
        </p:txBody>
      </p:sp>
      <p:pic>
        <p:nvPicPr>
          <p:cNvPr id="5" name="Content Placeholder 4">
            <a:extLst>
              <a:ext uri="{FF2B5EF4-FFF2-40B4-BE49-F238E27FC236}">
                <a16:creationId xmlns:a16="http://schemas.microsoft.com/office/drawing/2014/main" id="{4DB470CC-6E2F-5A45-AF02-B2544E9CF992}"/>
              </a:ext>
            </a:extLst>
          </p:cNvPr>
          <p:cNvPicPr>
            <a:picLocks noGrp="1" noChangeAspect="1"/>
          </p:cNvPicPr>
          <p:nvPr>
            <p:ph idx="1"/>
          </p:nvPr>
        </p:nvPicPr>
        <p:blipFill>
          <a:blip r:embed="rId2"/>
          <a:stretch>
            <a:fillRect/>
          </a:stretch>
        </p:blipFill>
        <p:spPr>
          <a:xfrm>
            <a:off x="683046" y="104599"/>
            <a:ext cx="10488058" cy="4813910"/>
          </a:xfrm>
          <a:prstGeom prst="rect">
            <a:avLst/>
          </a:prstGeom>
        </p:spPr>
      </p:pic>
    </p:spTree>
    <p:extLst>
      <p:ext uri="{BB962C8B-B14F-4D97-AF65-F5344CB8AC3E}">
        <p14:creationId xmlns:p14="http://schemas.microsoft.com/office/powerpoint/2010/main" val="33384354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C25DD4D-AF7C-475A-A237-1E6041A940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9185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B69B72-6A4F-DF4D-9E71-91A34C9299BE}"/>
              </a:ext>
            </a:extLst>
          </p:cNvPr>
          <p:cNvSpPr>
            <a:spLocks noGrp="1"/>
          </p:cNvSpPr>
          <p:nvPr>
            <p:ph type="title"/>
          </p:nvPr>
        </p:nvSpPr>
        <p:spPr>
          <a:xfrm>
            <a:off x="1600200" y="4558854"/>
            <a:ext cx="8991600" cy="1264762"/>
          </a:xfrm>
        </p:spPr>
        <p:txBody>
          <a:bodyPr vert="horz" lIns="274320" tIns="182880" rIns="274320" bIns="182880" rtlCol="0" anchor="ctr" anchorCtr="1">
            <a:normAutofit/>
          </a:bodyPr>
          <a:lstStyle/>
          <a:p>
            <a:r>
              <a:rPr lang="en-US" sz="3200" dirty="0">
                <a:solidFill>
                  <a:srgbClr val="262626"/>
                </a:solidFill>
              </a:rPr>
              <a:t>3. Description:</a:t>
            </a:r>
            <a:br>
              <a:rPr lang="en-US" sz="3200" dirty="0">
                <a:solidFill>
                  <a:srgbClr val="262626"/>
                </a:solidFill>
              </a:rPr>
            </a:br>
            <a:r>
              <a:rPr lang="en-US" sz="3200" dirty="0">
                <a:solidFill>
                  <a:srgbClr val="262626"/>
                </a:solidFill>
              </a:rPr>
              <a:t>Victims by Sex &amp; age</a:t>
            </a:r>
          </a:p>
        </p:txBody>
      </p:sp>
      <p:pic>
        <p:nvPicPr>
          <p:cNvPr id="18" name="Content Placeholder 4">
            <a:extLst>
              <a:ext uri="{FF2B5EF4-FFF2-40B4-BE49-F238E27FC236}">
                <a16:creationId xmlns:a16="http://schemas.microsoft.com/office/drawing/2014/main" id="{63AF5365-E342-D742-B461-D5F66F44C212}"/>
              </a:ext>
            </a:extLst>
          </p:cNvPr>
          <p:cNvPicPr>
            <a:picLocks noChangeAspect="1"/>
          </p:cNvPicPr>
          <p:nvPr/>
        </p:nvPicPr>
        <p:blipFill rotWithShape="1">
          <a:blip r:embed="rId2"/>
          <a:srcRect t="3228" r="-3" b="-3"/>
          <a:stretch/>
        </p:blipFill>
        <p:spPr>
          <a:xfrm>
            <a:off x="173316" y="303686"/>
            <a:ext cx="6569007" cy="4237977"/>
          </a:xfrm>
          <a:prstGeom prst="rect">
            <a:avLst/>
          </a:prstGeom>
        </p:spPr>
      </p:pic>
      <p:pic>
        <p:nvPicPr>
          <p:cNvPr id="8" name="Content Placeholder 4">
            <a:extLst>
              <a:ext uri="{FF2B5EF4-FFF2-40B4-BE49-F238E27FC236}">
                <a16:creationId xmlns:a16="http://schemas.microsoft.com/office/drawing/2014/main" id="{F2A04206-2777-9847-BF77-93FAD40D1F6D}"/>
              </a:ext>
            </a:extLst>
          </p:cNvPr>
          <p:cNvPicPr>
            <a:picLocks noChangeAspect="1"/>
          </p:cNvPicPr>
          <p:nvPr/>
        </p:nvPicPr>
        <p:blipFill rotWithShape="1">
          <a:blip r:embed="rId3"/>
          <a:srcRect r="-3" b="3225"/>
          <a:stretch/>
        </p:blipFill>
        <p:spPr>
          <a:xfrm>
            <a:off x="6338315" y="239269"/>
            <a:ext cx="5853685" cy="3859006"/>
          </a:xfrm>
          <a:prstGeom prst="rect">
            <a:avLst/>
          </a:prstGeom>
        </p:spPr>
      </p:pic>
    </p:spTree>
    <p:extLst>
      <p:ext uri="{BB962C8B-B14F-4D97-AF65-F5344CB8AC3E}">
        <p14:creationId xmlns:p14="http://schemas.microsoft.com/office/powerpoint/2010/main" val="16199933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4D095-0384-4E74-A61F-43B44B852868}"/>
              </a:ext>
            </a:extLst>
          </p:cNvPr>
          <p:cNvSpPr>
            <a:spLocks noGrp="1"/>
          </p:cNvSpPr>
          <p:nvPr>
            <p:ph type="title"/>
          </p:nvPr>
        </p:nvSpPr>
        <p:spPr>
          <a:xfrm>
            <a:off x="974361" y="1978702"/>
            <a:ext cx="3683075" cy="1757520"/>
          </a:xfrm>
          <a:solidFill>
            <a:schemeClr val="tx1">
              <a:alpha val="15000"/>
            </a:schemeClr>
          </a:solidFill>
          <a:ln>
            <a:solidFill>
              <a:schemeClr val="bg1"/>
            </a:solidFill>
          </a:ln>
        </p:spPr>
        <p:txBody>
          <a:bodyPr vert="horz" wrap="square" lIns="182880" tIns="182880" rIns="182880" bIns="182880" rtlCol="0" anchor="ctr">
            <a:normAutofit/>
          </a:bodyPr>
          <a:lstStyle/>
          <a:p>
            <a:r>
              <a:rPr lang="en-US" dirty="0">
                <a:solidFill>
                  <a:schemeClr val="tx1"/>
                </a:solidFill>
              </a:rPr>
              <a:t>What’s next? </a:t>
            </a:r>
          </a:p>
        </p:txBody>
      </p:sp>
      <p:graphicFrame>
        <p:nvGraphicFramePr>
          <p:cNvPr id="8" name="TextBox 5">
            <a:extLst>
              <a:ext uri="{FF2B5EF4-FFF2-40B4-BE49-F238E27FC236}">
                <a16:creationId xmlns:a16="http://schemas.microsoft.com/office/drawing/2014/main" id="{087FD812-A8BA-4D5D-B7BA-B1170408C992}"/>
              </a:ext>
            </a:extLst>
          </p:cNvPr>
          <p:cNvGraphicFramePr/>
          <p:nvPr>
            <p:extLst>
              <p:ext uri="{D42A27DB-BD31-4B8C-83A1-F6EECF244321}">
                <p14:modId xmlns:p14="http://schemas.microsoft.com/office/powerpoint/2010/main" val="1713855811"/>
              </p:ext>
            </p:extLst>
          </p:nvPr>
        </p:nvGraphicFramePr>
        <p:xfrm>
          <a:off x="6070294" y="1366092"/>
          <a:ext cx="3712684" cy="3558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49732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6F0A31-5407-4EFA-9DFA-67E9426829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3FFCDBBB-BD50-0644-8E45-85BBA88654E2}"/>
              </a:ext>
            </a:extLst>
          </p:cNvPr>
          <p:cNvPicPr>
            <a:picLocks noGrp="1" noChangeAspect="1"/>
          </p:cNvPicPr>
          <p:nvPr>
            <p:ph idx="1"/>
          </p:nvPr>
        </p:nvPicPr>
        <p:blipFill>
          <a:blip r:embed="rId2"/>
          <a:stretch>
            <a:fillRect/>
          </a:stretch>
        </p:blipFill>
        <p:spPr>
          <a:xfrm>
            <a:off x="4043397" y="1185799"/>
            <a:ext cx="7508523" cy="5005681"/>
          </a:xfrm>
          <a:prstGeom prst="rect">
            <a:avLst/>
          </a:prstGeom>
        </p:spPr>
      </p:pic>
      <p:sp>
        <p:nvSpPr>
          <p:cNvPr id="8" name="Title 1">
            <a:extLst>
              <a:ext uri="{FF2B5EF4-FFF2-40B4-BE49-F238E27FC236}">
                <a16:creationId xmlns:a16="http://schemas.microsoft.com/office/drawing/2014/main" id="{AB067621-567F-BF4D-92F2-CD83CC03A917}"/>
              </a:ext>
            </a:extLst>
          </p:cNvPr>
          <p:cNvSpPr txBox="1">
            <a:spLocks/>
          </p:cNvSpPr>
          <p:nvPr/>
        </p:nvSpPr>
        <p:spPr>
          <a:xfrm>
            <a:off x="838327" y="1311008"/>
            <a:ext cx="3044950" cy="824683"/>
          </a:xfrm>
          <a:prstGeom prst="rect">
            <a:avLst/>
          </a:prstGeom>
          <a:solidFill>
            <a:schemeClr val="bg1"/>
          </a:solidFill>
          <a:ln w="31750" cap="sq">
            <a:solidFill>
              <a:schemeClr val="tx1">
                <a:lumMod val="75000"/>
                <a:lumOff val="25000"/>
              </a:schemeClr>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2400" dirty="0">
                <a:solidFill>
                  <a:srgbClr val="262626"/>
                </a:solidFill>
              </a:rPr>
              <a:t>4. Results:</a:t>
            </a:r>
          </a:p>
        </p:txBody>
      </p:sp>
    </p:spTree>
    <p:extLst>
      <p:ext uri="{BB962C8B-B14F-4D97-AF65-F5344CB8AC3E}">
        <p14:creationId xmlns:p14="http://schemas.microsoft.com/office/powerpoint/2010/main" val="480767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42BD7-5B74-42AC-B344-097090A2BE04}"/>
              </a:ext>
            </a:extLst>
          </p:cNvPr>
          <p:cNvSpPr>
            <a:spLocks noGrp="1"/>
          </p:cNvSpPr>
          <p:nvPr>
            <p:ph type="title"/>
          </p:nvPr>
        </p:nvSpPr>
        <p:spPr>
          <a:xfrm>
            <a:off x="1536858" y="366532"/>
            <a:ext cx="8911687" cy="728701"/>
          </a:xfrm>
        </p:spPr>
        <p:txBody>
          <a:bodyPr>
            <a:normAutofit fontScale="90000"/>
          </a:bodyPr>
          <a:lstStyle/>
          <a:p>
            <a:r>
              <a:rPr lang="en-US" dirty="0"/>
              <a:t>Project Requirements</a:t>
            </a:r>
          </a:p>
        </p:txBody>
      </p:sp>
      <p:sp>
        <p:nvSpPr>
          <p:cNvPr id="3" name="Content Placeholder 2">
            <a:extLst>
              <a:ext uri="{FF2B5EF4-FFF2-40B4-BE49-F238E27FC236}">
                <a16:creationId xmlns:a16="http://schemas.microsoft.com/office/drawing/2014/main" id="{2C60C703-4583-4865-9A82-536B44D243F5}"/>
              </a:ext>
            </a:extLst>
          </p:cNvPr>
          <p:cNvSpPr>
            <a:spLocks noGrp="1"/>
          </p:cNvSpPr>
          <p:nvPr>
            <p:ph idx="1"/>
          </p:nvPr>
        </p:nvSpPr>
        <p:spPr>
          <a:xfrm>
            <a:off x="243655" y="1221057"/>
            <a:ext cx="11285671" cy="5229170"/>
          </a:xfrm>
        </p:spPr>
        <p:txBody>
          <a:bodyPr>
            <a:noAutofit/>
          </a:bodyPr>
          <a:lstStyle/>
          <a:p>
            <a:r>
              <a:rPr lang="en-US" sz="2000" dirty="0"/>
              <a:t>The technical requirements for Project 1 are as follows.</a:t>
            </a:r>
          </a:p>
          <a:p>
            <a:pPr lvl="1"/>
            <a:r>
              <a:rPr lang="en-US" sz="2000" dirty="0"/>
              <a:t>Use Pandas to clean and format your data set(s)</a:t>
            </a:r>
          </a:p>
          <a:p>
            <a:pPr lvl="1"/>
            <a:r>
              <a:rPr lang="en-US" sz="2000" dirty="0"/>
              <a:t>Create a </a:t>
            </a:r>
            <a:r>
              <a:rPr lang="en-US" sz="2000" dirty="0" err="1"/>
              <a:t>Jupyter</a:t>
            </a:r>
            <a:r>
              <a:rPr lang="en-US" sz="2000" dirty="0"/>
              <a:t> Notebook describing the data exploration and cleanup process</a:t>
            </a:r>
          </a:p>
          <a:p>
            <a:pPr lvl="1"/>
            <a:r>
              <a:rPr lang="en-US" sz="2000" dirty="0"/>
              <a:t>Create a </a:t>
            </a:r>
            <a:r>
              <a:rPr lang="en-US" sz="2000" dirty="0" err="1"/>
              <a:t>Jupyter</a:t>
            </a:r>
            <a:r>
              <a:rPr lang="en-US" sz="2000" dirty="0"/>
              <a:t> Notebook illustrating the final data analysis</a:t>
            </a:r>
          </a:p>
          <a:p>
            <a:pPr lvl="1"/>
            <a:r>
              <a:rPr lang="en-US" sz="2000" dirty="0"/>
              <a:t>Use Matplotlib to create a total of 6-8 visualizations of your data (ideally, at least 2 per "question" you ask of your data)</a:t>
            </a:r>
          </a:p>
          <a:p>
            <a:pPr lvl="1"/>
            <a:r>
              <a:rPr lang="en-US" sz="2000" dirty="0"/>
              <a:t>Save PNG images of your visualizations to distribute to the class and instructional team, and for inclusion in your presentation</a:t>
            </a:r>
          </a:p>
          <a:p>
            <a:pPr lvl="1"/>
            <a:r>
              <a:rPr lang="en-US" sz="2000" dirty="0"/>
              <a:t>Optionally, use at least one API, if you can find an API with data pertinent to your primary research questions</a:t>
            </a:r>
          </a:p>
          <a:p>
            <a:pPr lvl="1"/>
            <a:r>
              <a:rPr lang="en-US" sz="2000" dirty="0"/>
              <a:t>Create a write-up summarizing your major findings. This should include a heading for each "question" you asked of your data, and under each heading, a short description of what you found and any relevant plots.</a:t>
            </a:r>
          </a:p>
        </p:txBody>
      </p:sp>
    </p:spTree>
    <p:extLst>
      <p:ext uri="{BB962C8B-B14F-4D97-AF65-F5344CB8AC3E}">
        <p14:creationId xmlns:p14="http://schemas.microsoft.com/office/powerpoint/2010/main" val="6763925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D9128-F42B-EF4D-8FDB-290D74160E10}"/>
              </a:ext>
            </a:extLst>
          </p:cNvPr>
          <p:cNvSpPr>
            <a:spLocks noGrp="1"/>
          </p:cNvSpPr>
          <p:nvPr>
            <p:ph type="title"/>
          </p:nvPr>
        </p:nvSpPr>
        <p:spPr>
          <a:xfrm>
            <a:off x="0" y="2624317"/>
            <a:ext cx="4654296" cy="1609365"/>
          </a:xfrm>
        </p:spPr>
        <p:txBody>
          <a:bodyPr vert="horz" lIns="274320" tIns="182880" rIns="274320" bIns="182880" rtlCol="0" anchor="ctr" anchorCtr="1">
            <a:noAutofit/>
          </a:bodyPr>
          <a:lstStyle/>
          <a:p>
            <a:r>
              <a:rPr lang="en-US" sz="2350" dirty="0">
                <a:solidFill>
                  <a:srgbClr val="262626"/>
                </a:solidFill>
              </a:rPr>
              <a:t>Safe </a:t>
            </a:r>
            <a:br>
              <a:rPr lang="en-US" sz="2350" dirty="0">
                <a:solidFill>
                  <a:srgbClr val="262626"/>
                </a:solidFill>
              </a:rPr>
            </a:br>
            <a:r>
              <a:rPr lang="en-US" sz="2350" dirty="0">
                <a:solidFill>
                  <a:srgbClr val="262626"/>
                </a:solidFill>
              </a:rPr>
              <a:t>Vs. </a:t>
            </a:r>
            <a:br>
              <a:rPr lang="en-US" sz="2350" dirty="0">
                <a:solidFill>
                  <a:srgbClr val="262626"/>
                </a:solidFill>
              </a:rPr>
            </a:br>
            <a:r>
              <a:rPr lang="en-US" sz="2350" dirty="0">
                <a:solidFill>
                  <a:srgbClr val="262626"/>
                </a:solidFill>
              </a:rPr>
              <a:t>“nOt-So-Safe” zip-code</a:t>
            </a:r>
          </a:p>
        </p:txBody>
      </p:sp>
      <p:sp>
        <p:nvSpPr>
          <p:cNvPr id="9" name="Rectangle 8">
            <a:extLst>
              <a:ext uri="{FF2B5EF4-FFF2-40B4-BE49-F238E27FC236}">
                <a16:creationId xmlns:a16="http://schemas.microsoft.com/office/drawing/2014/main" id="{ED6F0A31-5407-4EFA-9DFA-67E9426829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a:extLst>
              <a:ext uri="{FF2B5EF4-FFF2-40B4-BE49-F238E27FC236}">
                <a16:creationId xmlns:a16="http://schemas.microsoft.com/office/drawing/2014/main" id="{164A12F1-6B86-5242-B798-005377A578B4}"/>
              </a:ext>
            </a:extLst>
          </p:cNvPr>
          <p:cNvPicPr>
            <a:picLocks noGrp="1" noChangeAspect="1"/>
          </p:cNvPicPr>
          <p:nvPr>
            <p:ph idx="1"/>
          </p:nvPr>
        </p:nvPicPr>
        <p:blipFill>
          <a:blip r:embed="rId2"/>
          <a:stretch>
            <a:fillRect/>
          </a:stretch>
        </p:blipFill>
        <p:spPr>
          <a:xfrm>
            <a:off x="4976738" y="-17817"/>
            <a:ext cx="6666224" cy="3657875"/>
          </a:xfrm>
          <a:prstGeom prst="rect">
            <a:avLst/>
          </a:prstGeom>
        </p:spPr>
      </p:pic>
      <p:pic>
        <p:nvPicPr>
          <p:cNvPr id="6" name="Content Placeholder 4">
            <a:extLst>
              <a:ext uri="{FF2B5EF4-FFF2-40B4-BE49-F238E27FC236}">
                <a16:creationId xmlns:a16="http://schemas.microsoft.com/office/drawing/2014/main" id="{7931E030-C377-C948-A868-A3AD841278C0}"/>
              </a:ext>
            </a:extLst>
          </p:cNvPr>
          <p:cNvPicPr>
            <a:picLocks noChangeAspect="1"/>
          </p:cNvPicPr>
          <p:nvPr/>
        </p:nvPicPr>
        <p:blipFill>
          <a:blip r:embed="rId3"/>
          <a:stretch>
            <a:fillRect/>
          </a:stretch>
        </p:blipFill>
        <p:spPr>
          <a:xfrm>
            <a:off x="4933512" y="3199364"/>
            <a:ext cx="6709450" cy="3605151"/>
          </a:xfrm>
          <a:prstGeom prst="rect">
            <a:avLst/>
          </a:prstGeom>
        </p:spPr>
      </p:pic>
      <p:sp>
        <p:nvSpPr>
          <p:cNvPr id="7" name="Title 1">
            <a:extLst>
              <a:ext uri="{FF2B5EF4-FFF2-40B4-BE49-F238E27FC236}">
                <a16:creationId xmlns:a16="http://schemas.microsoft.com/office/drawing/2014/main" id="{28552E2F-C0FE-DE49-88F0-738F9D73494D}"/>
              </a:ext>
            </a:extLst>
          </p:cNvPr>
          <p:cNvSpPr txBox="1">
            <a:spLocks/>
          </p:cNvSpPr>
          <p:nvPr/>
        </p:nvSpPr>
        <p:spPr>
          <a:xfrm>
            <a:off x="838327" y="1311008"/>
            <a:ext cx="3044950" cy="824683"/>
          </a:xfrm>
          <a:prstGeom prst="rect">
            <a:avLst/>
          </a:prstGeom>
          <a:solidFill>
            <a:schemeClr val="bg1"/>
          </a:solidFill>
          <a:ln w="31750" cap="sq">
            <a:solidFill>
              <a:schemeClr val="tx1">
                <a:lumMod val="75000"/>
                <a:lumOff val="25000"/>
              </a:schemeClr>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2400" dirty="0">
                <a:solidFill>
                  <a:srgbClr val="262626"/>
                </a:solidFill>
              </a:rPr>
              <a:t>4. Results:</a:t>
            </a:r>
          </a:p>
        </p:txBody>
      </p:sp>
    </p:spTree>
    <p:extLst>
      <p:ext uri="{BB962C8B-B14F-4D97-AF65-F5344CB8AC3E}">
        <p14:creationId xmlns:p14="http://schemas.microsoft.com/office/powerpoint/2010/main" val="41282359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6F0A31-5407-4EFA-9DFA-67E9426829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D95FD303-0CDA-3B47-ABE1-9BDFE7BFA424}"/>
              </a:ext>
            </a:extLst>
          </p:cNvPr>
          <p:cNvPicPr>
            <a:picLocks noGrp="1" noChangeAspect="1"/>
          </p:cNvPicPr>
          <p:nvPr>
            <p:ph idx="1"/>
          </p:nvPr>
        </p:nvPicPr>
        <p:blipFill>
          <a:blip r:embed="rId2"/>
          <a:stretch>
            <a:fillRect/>
          </a:stretch>
        </p:blipFill>
        <p:spPr>
          <a:xfrm>
            <a:off x="4672449" y="793214"/>
            <a:ext cx="7519550" cy="4814372"/>
          </a:xfrm>
          <a:prstGeom prst="rect">
            <a:avLst/>
          </a:prstGeom>
        </p:spPr>
      </p:pic>
      <p:sp>
        <p:nvSpPr>
          <p:cNvPr id="8" name="Title 1">
            <a:extLst>
              <a:ext uri="{FF2B5EF4-FFF2-40B4-BE49-F238E27FC236}">
                <a16:creationId xmlns:a16="http://schemas.microsoft.com/office/drawing/2014/main" id="{97936B8D-FE9A-6B43-9CD8-D0AAE45E7755}"/>
              </a:ext>
            </a:extLst>
          </p:cNvPr>
          <p:cNvSpPr txBox="1">
            <a:spLocks/>
          </p:cNvSpPr>
          <p:nvPr/>
        </p:nvSpPr>
        <p:spPr>
          <a:xfrm>
            <a:off x="132202" y="2599982"/>
            <a:ext cx="4384714" cy="760164"/>
          </a:xfrm>
          <a:prstGeom prst="rect">
            <a:avLst/>
          </a:prstGeom>
          <a:solidFill>
            <a:schemeClr val="bg1"/>
          </a:solidFill>
          <a:ln w="31750" cap="sq">
            <a:solidFill>
              <a:schemeClr val="tx1">
                <a:lumMod val="75000"/>
                <a:lumOff val="25000"/>
              </a:schemeClr>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pPr algn="l"/>
            <a:r>
              <a:rPr lang="en-US" sz="2400" dirty="0"/>
              <a:t>Regression with crime rate:</a:t>
            </a:r>
          </a:p>
        </p:txBody>
      </p:sp>
      <p:sp>
        <p:nvSpPr>
          <p:cNvPr id="11" name="Title 1">
            <a:extLst>
              <a:ext uri="{FF2B5EF4-FFF2-40B4-BE49-F238E27FC236}">
                <a16:creationId xmlns:a16="http://schemas.microsoft.com/office/drawing/2014/main" id="{FF8AEA3C-2D8A-E840-9C21-B54D7F19A59B}"/>
              </a:ext>
            </a:extLst>
          </p:cNvPr>
          <p:cNvSpPr txBox="1">
            <a:spLocks/>
          </p:cNvSpPr>
          <p:nvPr/>
        </p:nvSpPr>
        <p:spPr>
          <a:xfrm>
            <a:off x="838327" y="1311008"/>
            <a:ext cx="3044950" cy="824683"/>
          </a:xfrm>
          <a:prstGeom prst="rect">
            <a:avLst/>
          </a:prstGeom>
          <a:solidFill>
            <a:schemeClr val="bg1"/>
          </a:solidFill>
          <a:ln w="31750" cap="sq">
            <a:solidFill>
              <a:schemeClr val="tx1">
                <a:lumMod val="75000"/>
                <a:lumOff val="25000"/>
              </a:schemeClr>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2400" dirty="0">
                <a:solidFill>
                  <a:srgbClr val="262626"/>
                </a:solidFill>
              </a:rPr>
              <a:t>4. Results:</a:t>
            </a:r>
          </a:p>
        </p:txBody>
      </p:sp>
      <p:sp>
        <p:nvSpPr>
          <p:cNvPr id="12" name="Rectangle 11">
            <a:extLst>
              <a:ext uri="{FF2B5EF4-FFF2-40B4-BE49-F238E27FC236}">
                <a16:creationId xmlns:a16="http://schemas.microsoft.com/office/drawing/2014/main" id="{9D835ED7-BB96-4248-9ED4-5796327ADEBB}"/>
              </a:ext>
            </a:extLst>
          </p:cNvPr>
          <p:cNvSpPr/>
          <p:nvPr/>
        </p:nvSpPr>
        <p:spPr>
          <a:xfrm>
            <a:off x="100071" y="4158734"/>
            <a:ext cx="4448975" cy="461665"/>
          </a:xfrm>
          <a:prstGeom prst="rect">
            <a:avLst/>
          </a:prstGeom>
        </p:spPr>
        <p:txBody>
          <a:bodyPr wrap="none">
            <a:spAutoFit/>
          </a:bodyPr>
          <a:lstStyle/>
          <a:p>
            <a:r>
              <a:rPr lang="en-US" sz="2400" dirty="0">
                <a:solidFill>
                  <a:schemeClr val="bg1"/>
                </a:solidFill>
              </a:rPr>
              <a:t>Does Population Density Matters?</a:t>
            </a:r>
          </a:p>
        </p:txBody>
      </p:sp>
    </p:spTree>
    <p:extLst>
      <p:ext uri="{BB962C8B-B14F-4D97-AF65-F5344CB8AC3E}">
        <p14:creationId xmlns:p14="http://schemas.microsoft.com/office/powerpoint/2010/main" val="3542267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7936B8D-FE9A-6B43-9CD8-D0AAE45E7755}"/>
              </a:ext>
            </a:extLst>
          </p:cNvPr>
          <p:cNvSpPr txBox="1">
            <a:spLocks/>
          </p:cNvSpPr>
          <p:nvPr/>
        </p:nvSpPr>
        <p:spPr>
          <a:xfrm>
            <a:off x="2507377" y="139254"/>
            <a:ext cx="5083246" cy="636556"/>
          </a:xfrm>
          <a:prstGeom prst="rect">
            <a:avLst/>
          </a:prstGeom>
          <a:solidFill>
            <a:schemeClr val="bg1"/>
          </a:solidFill>
          <a:ln w="31750" cap="sq">
            <a:solidFill>
              <a:schemeClr val="tx1">
                <a:lumMod val="75000"/>
                <a:lumOff val="25000"/>
              </a:schemeClr>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pPr algn="l"/>
            <a:r>
              <a:rPr lang="en-US" sz="2000" dirty="0"/>
              <a:t>HEAT MAP: Does Density Matter?</a:t>
            </a:r>
          </a:p>
        </p:txBody>
      </p:sp>
      <p:sp>
        <p:nvSpPr>
          <p:cNvPr id="9" name="Title 1">
            <a:extLst>
              <a:ext uri="{FF2B5EF4-FFF2-40B4-BE49-F238E27FC236}">
                <a16:creationId xmlns:a16="http://schemas.microsoft.com/office/drawing/2014/main" id="{A6252F32-E90C-B54E-91D4-A1127336E547}"/>
              </a:ext>
            </a:extLst>
          </p:cNvPr>
          <p:cNvSpPr txBox="1">
            <a:spLocks/>
          </p:cNvSpPr>
          <p:nvPr/>
        </p:nvSpPr>
        <p:spPr>
          <a:xfrm>
            <a:off x="52164" y="139254"/>
            <a:ext cx="2346594" cy="636556"/>
          </a:xfrm>
          <a:prstGeom prst="rect">
            <a:avLst/>
          </a:prstGeom>
          <a:solidFill>
            <a:schemeClr val="bg1"/>
          </a:solidFill>
          <a:ln w="31750" cap="sq">
            <a:solidFill>
              <a:schemeClr val="tx1">
                <a:lumMod val="75000"/>
                <a:lumOff val="25000"/>
              </a:schemeClr>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2000" dirty="0">
                <a:solidFill>
                  <a:srgbClr val="262626"/>
                </a:solidFill>
              </a:rPr>
              <a:t>4. Results:</a:t>
            </a:r>
          </a:p>
        </p:txBody>
      </p:sp>
      <p:sp>
        <p:nvSpPr>
          <p:cNvPr id="12" name="Title 1">
            <a:extLst>
              <a:ext uri="{FF2B5EF4-FFF2-40B4-BE49-F238E27FC236}">
                <a16:creationId xmlns:a16="http://schemas.microsoft.com/office/drawing/2014/main" id="{19292100-AA8E-C046-9100-31B2FEAE84F7}"/>
              </a:ext>
            </a:extLst>
          </p:cNvPr>
          <p:cNvSpPr txBox="1">
            <a:spLocks/>
          </p:cNvSpPr>
          <p:nvPr/>
        </p:nvSpPr>
        <p:spPr>
          <a:xfrm>
            <a:off x="7699242" y="139254"/>
            <a:ext cx="4300883" cy="636556"/>
          </a:xfrm>
          <a:prstGeom prst="rect">
            <a:avLst/>
          </a:prstGeom>
          <a:solidFill>
            <a:schemeClr val="bg1"/>
          </a:solidFill>
          <a:ln w="31750" cap="sq">
            <a:solidFill>
              <a:schemeClr val="tx1">
                <a:lumMod val="75000"/>
                <a:lumOff val="25000"/>
              </a:schemeClr>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2000" dirty="0">
                <a:solidFill>
                  <a:srgbClr val="262626"/>
                </a:solidFill>
              </a:rPr>
              <a:t>Crime count vs Density</a:t>
            </a:r>
          </a:p>
        </p:txBody>
      </p:sp>
      <p:pic>
        <p:nvPicPr>
          <p:cNvPr id="3" name="Picture 2">
            <a:extLst>
              <a:ext uri="{FF2B5EF4-FFF2-40B4-BE49-F238E27FC236}">
                <a16:creationId xmlns:a16="http://schemas.microsoft.com/office/drawing/2014/main" id="{294C7464-15AC-DD43-BBD6-E16E09350AF5}"/>
              </a:ext>
            </a:extLst>
          </p:cNvPr>
          <p:cNvPicPr>
            <a:picLocks noChangeAspect="1"/>
          </p:cNvPicPr>
          <p:nvPr/>
        </p:nvPicPr>
        <p:blipFill>
          <a:blip r:embed="rId2"/>
          <a:stretch>
            <a:fillRect/>
          </a:stretch>
        </p:blipFill>
        <p:spPr>
          <a:xfrm>
            <a:off x="0" y="925417"/>
            <a:ext cx="12018083" cy="6081311"/>
          </a:xfrm>
          <a:prstGeom prst="rect">
            <a:avLst/>
          </a:prstGeom>
        </p:spPr>
      </p:pic>
    </p:spTree>
    <p:extLst>
      <p:ext uri="{BB962C8B-B14F-4D97-AF65-F5344CB8AC3E}">
        <p14:creationId xmlns:p14="http://schemas.microsoft.com/office/powerpoint/2010/main" val="2742008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6F0A31-5407-4EFA-9DFA-67E9426829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7936B8D-FE9A-6B43-9CD8-D0AAE45E7755}"/>
              </a:ext>
            </a:extLst>
          </p:cNvPr>
          <p:cNvSpPr txBox="1">
            <a:spLocks/>
          </p:cNvSpPr>
          <p:nvPr/>
        </p:nvSpPr>
        <p:spPr>
          <a:xfrm>
            <a:off x="2507377" y="139254"/>
            <a:ext cx="5083246" cy="636556"/>
          </a:xfrm>
          <a:prstGeom prst="rect">
            <a:avLst/>
          </a:prstGeom>
          <a:solidFill>
            <a:schemeClr val="bg1"/>
          </a:solidFill>
          <a:ln w="31750" cap="sq">
            <a:solidFill>
              <a:schemeClr val="tx1">
                <a:lumMod val="75000"/>
                <a:lumOff val="25000"/>
              </a:schemeClr>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pPr algn="l"/>
            <a:r>
              <a:rPr lang="en-US" sz="2000" dirty="0"/>
              <a:t>HEAT MAP: Does Race Matter?</a:t>
            </a:r>
          </a:p>
        </p:txBody>
      </p:sp>
      <p:sp>
        <p:nvSpPr>
          <p:cNvPr id="9" name="Title 1">
            <a:extLst>
              <a:ext uri="{FF2B5EF4-FFF2-40B4-BE49-F238E27FC236}">
                <a16:creationId xmlns:a16="http://schemas.microsoft.com/office/drawing/2014/main" id="{A6252F32-E90C-B54E-91D4-A1127336E547}"/>
              </a:ext>
            </a:extLst>
          </p:cNvPr>
          <p:cNvSpPr txBox="1">
            <a:spLocks/>
          </p:cNvSpPr>
          <p:nvPr/>
        </p:nvSpPr>
        <p:spPr>
          <a:xfrm>
            <a:off x="52164" y="139254"/>
            <a:ext cx="2346594" cy="636556"/>
          </a:xfrm>
          <a:prstGeom prst="rect">
            <a:avLst/>
          </a:prstGeom>
          <a:solidFill>
            <a:schemeClr val="bg1"/>
          </a:solidFill>
          <a:ln w="31750" cap="sq">
            <a:solidFill>
              <a:schemeClr val="tx1">
                <a:lumMod val="75000"/>
                <a:lumOff val="25000"/>
              </a:schemeClr>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2000" dirty="0">
                <a:solidFill>
                  <a:srgbClr val="262626"/>
                </a:solidFill>
              </a:rPr>
              <a:t>4. Results:</a:t>
            </a:r>
          </a:p>
        </p:txBody>
      </p:sp>
      <p:sp>
        <p:nvSpPr>
          <p:cNvPr id="12" name="Title 1">
            <a:extLst>
              <a:ext uri="{FF2B5EF4-FFF2-40B4-BE49-F238E27FC236}">
                <a16:creationId xmlns:a16="http://schemas.microsoft.com/office/drawing/2014/main" id="{19292100-AA8E-C046-9100-31B2FEAE84F7}"/>
              </a:ext>
            </a:extLst>
          </p:cNvPr>
          <p:cNvSpPr txBox="1">
            <a:spLocks/>
          </p:cNvSpPr>
          <p:nvPr/>
        </p:nvSpPr>
        <p:spPr>
          <a:xfrm>
            <a:off x="7699242" y="139254"/>
            <a:ext cx="4300883" cy="636556"/>
          </a:xfrm>
          <a:prstGeom prst="rect">
            <a:avLst/>
          </a:prstGeom>
          <a:solidFill>
            <a:schemeClr val="bg1"/>
          </a:solidFill>
          <a:ln w="31750" cap="sq">
            <a:solidFill>
              <a:schemeClr val="tx1">
                <a:lumMod val="75000"/>
                <a:lumOff val="25000"/>
              </a:schemeClr>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2000" dirty="0">
                <a:solidFill>
                  <a:srgbClr val="262626"/>
                </a:solidFill>
              </a:rPr>
              <a:t>Crime count vs Black</a:t>
            </a:r>
          </a:p>
        </p:txBody>
      </p:sp>
      <p:pic>
        <p:nvPicPr>
          <p:cNvPr id="15" name="Picture 14">
            <a:extLst>
              <a:ext uri="{FF2B5EF4-FFF2-40B4-BE49-F238E27FC236}">
                <a16:creationId xmlns:a16="http://schemas.microsoft.com/office/drawing/2014/main" id="{7386532A-B933-3E4A-83A1-27A262BE7FFE}"/>
              </a:ext>
            </a:extLst>
          </p:cNvPr>
          <p:cNvPicPr>
            <a:picLocks noChangeAspect="1"/>
          </p:cNvPicPr>
          <p:nvPr/>
        </p:nvPicPr>
        <p:blipFill>
          <a:blip r:embed="rId2"/>
          <a:stretch>
            <a:fillRect/>
          </a:stretch>
        </p:blipFill>
        <p:spPr>
          <a:xfrm>
            <a:off x="319489" y="915064"/>
            <a:ext cx="11567711" cy="5770752"/>
          </a:xfrm>
          <a:prstGeom prst="rect">
            <a:avLst/>
          </a:prstGeom>
        </p:spPr>
      </p:pic>
    </p:spTree>
    <p:extLst>
      <p:ext uri="{BB962C8B-B14F-4D97-AF65-F5344CB8AC3E}">
        <p14:creationId xmlns:p14="http://schemas.microsoft.com/office/powerpoint/2010/main" val="28138055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6F0A31-5407-4EFA-9DFA-67E9426829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7936B8D-FE9A-6B43-9CD8-D0AAE45E7755}"/>
              </a:ext>
            </a:extLst>
          </p:cNvPr>
          <p:cNvSpPr txBox="1">
            <a:spLocks/>
          </p:cNvSpPr>
          <p:nvPr/>
        </p:nvSpPr>
        <p:spPr>
          <a:xfrm>
            <a:off x="2507377" y="139254"/>
            <a:ext cx="5083246" cy="636556"/>
          </a:xfrm>
          <a:prstGeom prst="rect">
            <a:avLst/>
          </a:prstGeom>
          <a:solidFill>
            <a:schemeClr val="bg1"/>
          </a:solidFill>
          <a:ln w="31750" cap="sq">
            <a:solidFill>
              <a:schemeClr val="tx1">
                <a:lumMod val="75000"/>
                <a:lumOff val="25000"/>
              </a:schemeClr>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pPr algn="l"/>
            <a:r>
              <a:rPr lang="en-US" sz="2000" dirty="0"/>
              <a:t>HEAT MAP: Does Race Matter?</a:t>
            </a:r>
          </a:p>
        </p:txBody>
      </p:sp>
      <p:sp>
        <p:nvSpPr>
          <p:cNvPr id="9" name="Title 1">
            <a:extLst>
              <a:ext uri="{FF2B5EF4-FFF2-40B4-BE49-F238E27FC236}">
                <a16:creationId xmlns:a16="http://schemas.microsoft.com/office/drawing/2014/main" id="{A6252F32-E90C-B54E-91D4-A1127336E547}"/>
              </a:ext>
            </a:extLst>
          </p:cNvPr>
          <p:cNvSpPr txBox="1">
            <a:spLocks/>
          </p:cNvSpPr>
          <p:nvPr/>
        </p:nvSpPr>
        <p:spPr>
          <a:xfrm>
            <a:off x="52164" y="139254"/>
            <a:ext cx="2346594" cy="636556"/>
          </a:xfrm>
          <a:prstGeom prst="rect">
            <a:avLst/>
          </a:prstGeom>
          <a:solidFill>
            <a:schemeClr val="bg1"/>
          </a:solidFill>
          <a:ln w="31750" cap="sq">
            <a:solidFill>
              <a:schemeClr val="tx1">
                <a:lumMod val="75000"/>
                <a:lumOff val="25000"/>
              </a:schemeClr>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2000" dirty="0">
                <a:solidFill>
                  <a:srgbClr val="262626"/>
                </a:solidFill>
              </a:rPr>
              <a:t>4. Results:</a:t>
            </a:r>
          </a:p>
        </p:txBody>
      </p:sp>
      <p:sp>
        <p:nvSpPr>
          <p:cNvPr id="12" name="Title 1">
            <a:extLst>
              <a:ext uri="{FF2B5EF4-FFF2-40B4-BE49-F238E27FC236}">
                <a16:creationId xmlns:a16="http://schemas.microsoft.com/office/drawing/2014/main" id="{19292100-AA8E-C046-9100-31B2FEAE84F7}"/>
              </a:ext>
            </a:extLst>
          </p:cNvPr>
          <p:cNvSpPr txBox="1">
            <a:spLocks/>
          </p:cNvSpPr>
          <p:nvPr/>
        </p:nvSpPr>
        <p:spPr>
          <a:xfrm>
            <a:off x="7699242" y="139254"/>
            <a:ext cx="4492757" cy="636556"/>
          </a:xfrm>
          <a:prstGeom prst="rect">
            <a:avLst/>
          </a:prstGeom>
          <a:solidFill>
            <a:schemeClr val="bg1"/>
          </a:solidFill>
          <a:ln w="31750" cap="sq">
            <a:solidFill>
              <a:schemeClr val="tx1">
                <a:lumMod val="75000"/>
                <a:lumOff val="25000"/>
              </a:schemeClr>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2000" dirty="0">
                <a:solidFill>
                  <a:srgbClr val="262626"/>
                </a:solidFill>
              </a:rPr>
              <a:t>Crime count vs Hispanic</a:t>
            </a:r>
          </a:p>
        </p:txBody>
      </p:sp>
      <p:pic>
        <p:nvPicPr>
          <p:cNvPr id="3" name="Picture 2">
            <a:extLst>
              <a:ext uri="{FF2B5EF4-FFF2-40B4-BE49-F238E27FC236}">
                <a16:creationId xmlns:a16="http://schemas.microsoft.com/office/drawing/2014/main" id="{F7295D82-34CF-BC40-A102-5847295C6265}"/>
              </a:ext>
            </a:extLst>
          </p:cNvPr>
          <p:cNvPicPr>
            <a:picLocks noChangeAspect="1"/>
          </p:cNvPicPr>
          <p:nvPr/>
        </p:nvPicPr>
        <p:blipFill>
          <a:blip r:embed="rId2"/>
          <a:stretch>
            <a:fillRect/>
          </a:stretch>
        </p:blipFill>
        <p:spPr>
          <a:xfrm>
            <a:off x="52164" y="915064"/>
            <a:ext cx="12235666" cy="5684039"/>
          </a:xfrm>
          <a:prstGeom prst="rect">
            <a:avLst/>
          </a:prstGeom>
        </p:spPr>
      </p:pic>
    </p:spTree>
    <p:extLst>
      <p:ext uri="{BB962C8B-B14F-4D97-AF65-F5344CB8AC3E}">
        <p14:creationId xmlns:p14="http://schemas.microsoft.com/office/powerpoint/2010/main" val="6460857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EA75-318A-2249-8DA8-0DD3709CB7CB}"/>
              </a:ext>
            </a:extLst>
          </p:cNvPr>
          <p:cNvSpPr>
            <a:spLocks noGrp="1"/>
          </p:cNvSpPr>
          <p:nvPr>
            <p:ph type="title"/>
          </p:nvPr>
        </p:nvSpPr>
        <p:spPr>
          <a:xfrm>
            <a:off x="2511847" y="2385868"/>
            <a:ext cx="6611736" cy="831057"/>
          </a:xfrm>
        </p:spPr>
        <p:txBody>
          <a:bodyPr/>
          <a:lstStyle/>
          <a:p>
            <a:r>
              <a:rPr lang="en-US" dirty="0"/>
              <a:t>Fun Stuff: Interactive Map</a:t>
            </a:r>
          </a:p>
        </p:txBody>
      </p:sp>
      <p:sp>
        <p:nvSpPr>
          <p:cNvPr id="5" name="TextBox 4">
            <a:extLst>
              <a:ext uri="{FF2B5EF4-FFF2-40B4-BE49-F238E27FC236}">
                <a16:creationId xmlns:a16="http://schemas.microsoft.com/office/drawing/2014/main" id="{8F39DE97-BBBE-F747-96BA-AB4C19BB65A2}"/>
              </a:ext>
            </a:extLst>
          </p:cNvPr>
          <p:cNvSpPr txBox="1"/>
          <p:nvPr/>
        </p:nvSpPr>
        <p:spPr>
          <a:xfrm>
            <a:off x="4594033" y="3712684"/>
            <a:ext cx="2225407" cy="584775"/>
          </a:xfrm>
          <a:prstGeom prst="rect">
            <a:avLst/>
          </a:prstGeom>
          <a:noFill/>
        </p:spPr>
        <p:txBody>
          <a:bodyPr wrap="square" rtlCol="0">
            <a:spAutoFit/>
          </a:bodyPr>
          <a:lstStyle/>
          <a:p>
            <a:r>
              <a:rPr lang="en-US" sz="3200" dirty="0">
                <a:solidFill>
                  <a:srgbClr val="C00000"/>
                </a:solidFill>
                <a:hlinkClick r:id="rId2">
                  <a:extLst>
                    <a:ext uri="{A12FA001-AC4F-418D-AE19-62706E023703}">
                      <ahyp:hlinkClr xmlns:ahyp="http://schemas.microsoft.com/office/drawing/2018/hyperlinkcolor" val="tx"/>
                    </a:ext>
                  </a:extLst>
                </a:hlinkClick>
              </a:rPr>
              <a:t>Click here</a:t>
            </a:r>
            <a:r>
              <a:rPr lang="en-US" sz="3200" dirty="0">
                <a:solidFill>
                  <a:srgbClr val="C00000"/>
                </a:solidFill>
              </a:rPr>
              <a:t>!</a:t>
            </a:r>
          </a:p>
        </p:txBody>
      </p:sp>
    </p:spTree>
    <p:extLst>
      <p:ext uri="{BB962C8B-B14F-4D97-AF65-F5344CB8AC3E}">
        <p14:creationId xmlns:p14="http://schemas.microsoft.com/office/powerpoint/2010/main" val="14927400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6EB770C-8B4F-9A4E-B528-4554D0610336}"/>
              </a:ext>
            </a:extLst>
          </p:cNvPr>
          <p:cNvPicPr>
            <a:picLocks noGrp="1" noChangeAspect="1"/>
          </p:cNvPicPr>
          <p:nvPr>
            <p:ph idx="1"/>
          </p:nvPr>
        </p:nvPicPr>
        <p:blipFill>
          <a:blip r:embed="rId2"/>
          <a:stretch>
            <a:fillRect/>
          </a:stretch>
        </p:blipFill>
        <p:spPr>
          <a:xfrm>
            <a:off x="344385" y="354861"/>
            <a:ext cx="11281557" cy="6328085"/>
          </a:xfrm>
        </p:spPr>
      </p:pic>
    </p:spTree>
    <p:extLst>
      <p:ext uri="{BB962C8B-B14F-4D97-AF65-F5344CB8AC3E}">
        <p14:creationId xmlns:p14="http://schemas.microsoft.com/office/powerpoint/2010/main" val="3595341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F1EC257-3FD9-524E-B8FF-A9FEA3E0E423}"/>
              </a:ext>
            </a:extLst>
          </p:cNvPr>
          <p:cNvPicPr>
            <a:picLocks noGrp="1" noChangeAspect="1"/>
          </p:cNvPicPr>
          <p:nvPr>
            <p:ph idx="1"/>
          </p:nvPr>
        </p:nvPicPr>
        <p:blipFill>
          <a:blip r:embed="rId2"/>
          <a:stretch>
            <a:fillRect/>
          </a:stretch>
        </p:blipFill>
        <p:spPr>
          <a:xfrm>
            <a:off x="391885" y="418656"/>
            <a:ext cx="10981476" cy="6195899"/>
          </a:xfrm>
        </p:spPr>
      </p:pic>
    </p:spTree>
    <p:extLst>
      <p:ext uri="{BB962C8B-B14F-4D97-AF65-F5344CB8AC3E}">
        <p14:creationId xmlns:p14="http://schemas.microsoft.com/office/powerpoint/2010/main" val="13071846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BA2F1978-97BB-3348-B6B7-1AFB08565DDD}"/>
              </a:ext>
            </a:extLst>
          </p:cNvPr>
          <p:cNvPicPr>
            <a:picLocks noGrp="1" noChangeAspect="1"/>
          </p:cNvPicPr>
          <p:nvPr>
            <p:ph idx="1"/>
          </p:nvPr>
        </p:nvPicPr>
        <p:blipFill>
          <a:blip r:embed="rId2"/>
          <a:stretch>
            <a:fillRect/>
          </a:stretch>
        </p:blipFill>
        <p:spPr>
          <a:xfrm>
            <a:off x="417585" y="296882"/>
            <a:ext cx="11457740" cy="6354365"/>
          </a:xfrm>
        </p:spPr>
      </p:pic>
    </p:spTree>
    <p:extLst>
      <p:ext uri="{BB962C8B-B14F-4D97-AF65-F5344CB8AC3E}">
        <p14:creationId xmlns:p14="http://schemas.microsoft.com/office/powerpoint/2010/main" val="2607761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271A171A-E7F4-6D46-809A-BCEC0FC19C6E}"/>
              </a:ext>
            </a:extLst>
          </p:cNvPr>
          <p:cNvPicPr>
            <a:picLocks noGrp="1" noChangeAspect="1"/>
          </p:cNvPicPr>
          <p:nvPr>
            <p:ph idx="1"/>
          </p:nvPr>
        </p:nvPicPr>
        <p:blipFill>
          <a:blip r:embed="rId2"/>
          <a:stretch>
            <a:fillRect/>
          </a:stretch>
        </p:blipFill>
        <p:spPr>
          <a:xfrm>
            <a:off x="278927" y="261257"/>
            <a:ext cx="11632024" cy="6425790"/>
          </a:xfrm>
        </p:spPr>
      </p:pic>
    </p:spTree>
    <p:extLst>
      <p:ext uri="{BB962C8B-B14F-4D97-AF65-F5344CB8AC3E}">
        <p14:creationId xmlns:p14="http://schemas.microsoft.com/office/powerpoint/2010/main" val="1891980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2">
            <a:alpha val="7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47BE7-C968-4C6E-B64E-28E7C87E7F1B}"/>
              </a:ext>
            </a:extLst>
          </p:cNvPr>
          <p:cNvSpPr>
            <a:spLocks noGrp="1"/>
          </p:cNvSpPr>
          <p:nvPr>
            <p:ph type="title"/>
          </p:nvPr>
        </p:nvSpPr>
        <p:spPr>
          <a:xfrm>
            <a:off x="4299639" y="452334"/>
            <a:ext cx="3974036" cy="463384"/>
          </a:xfrm>
        </p:spPr>
        <p:txBody>
          <a:bodyPr>
            <a:normAutofit fontScale="90000"/>
          </a:bodyPr>
          <a:lstStyle/>
          <a:p>
            <a:r>
              <a:rPr lang="en-US" dirty="0"/>
              <a:t>Motivation</a:t>
            </a:r>
          </a:p>
        </p:txBody>
      </p:sp>
      <p:sp>
        <p:nvSpPr>
          <p:cNvPr id="3" name="Content Placeholder 2">
            <a:extLst>
              <a:ext uri="{FF2B5EF4-FFF2-40B4-BE49-F238E27FC236}">
                <a16:creationId xmlns:a16="http://schemas.microsoft.com/office/drawing/2014/main" id="{68EEF821-166E-43EC-9FC5-16D24568EFAB}"/>
              </a:ext>
            </a:extLst>
          </p:cNvPr>
          <p:cNvSpPr>
            <a:spLocks noGrp="1"/>
          </p:cNvSpPr>
          <p:nvPr>
            <p:ph idx="1"/>
          </p:nvPr>
        </p:nvSpPr>
        <p:spPr>
          <a:xfrm>
            <a:off x="170740" y="1818622"/>
            <a:ext cx="4911899" cy="3584651"/>
          </a:xfrm>
        </p:spPr>
        <p:txBody>
          <a:bodyPr>
            <a:noAutofit/>
          </a:bodyPr>
          <a:lstStyle/>
          <a:p>
            <a:pPr marL="0" indent="0" fontAlgn="base">
              <a:buNone/>
            </a:pPr>
            <a:r>
              <a:rPr lang="en-US" sz="2800" u="sng" dirty="0"/>
              <a:t>Crime Trends in California*</a:t>
            </a:r>
          </a:p>
          <a:p>
            <a:pPr lvl="1" fontAlgn="base"/>
            <a:r>
              <a:rPr lang="en-US" sz="2800" dirty="0"/>
              <a:t>California’s violent crime rate rose in 2016—but it remains historically low.  </a:t>
            </a:r>
          </a:p>
          <a:p>
            <a:pPr lvl="1" fontAlgn="base"/>
            <a:r>
              <a:rPr lang="en-US" sz="2800" dirty="0">
                <a:highlight>
                  <a:srgbClr val="FFFF00"/>
                </a:highlight>
              </a:rPr>
              <a:t>Violent crime increased in a majority of counties …</a:t>
            </a:r>
          </a:p>
        </p:txBody>
      </p:sp>
      <p:sp>
        <p:nvSpPr>
          <p:cNvPr id="4" name="TextBox 3">
            <a:extLst>
              <a:ext uri="{FF2B5EF4-FFF2-40B4-BE49-F238E27FC236}">
                <a16:creationId xmlns:a16="http://schemas.microsoft.com/office/drawing/2014/main" id="{4E4DFEC3-4E16-B547-8C80-3E681B8EDC35}"/>
              </a:ext>
            </a:extLst>
          </p:cNvPr>
          <p:cNvSpPr txBox="1"/>
          <p:nvPr/>
        </p:nvSpPr>
        <p:spPr>
          <a:xfrm>
            <a:off x="852215" y="6136900"/>
            <a:ext cx="10623884" cy="338554"/>
          </a:xfrm>
          <a:prstGeom prst="rect">
            <a:avLst/>
          </a:prstGeom>
          <a:noFill/>
        </p:spPr>
        <p:txBody>
          <a:bodyPr wrap="square" rtlCol="0">
            <a:spAutoFit/>
          </a:bodyPr>
          <a:lstStyle/>
          <a:p>
            <a:r>
              <a:rPr lang="en-US" sz="1600" dirty="0"/>
              <a:t>*</a:t>
            </a:r>
            <a:r>
              <a:rPr lang="en-US" sz="1600" i="1" dirty="0"/>
              <a:t>Public Policy Institute of California publication (November</a:t>
            </a:r>
            <a:r>
              <a:rPr lang="en-US" sz="1600" i="1" cap="all" dirty="0"/>
              <a:t> 2017)</a:t>
            </a:r>
            <a:r>
              <a:rPr lang="en-US" sz="1600" i="1" dirty="0"/>
              <a:t>: </a:t>
            </a:r>
            <a:r>
              <a:rPr lang="en-US" sz="1600" i="1" dirty="0">
                <a:hlinkClick r:id="rId3"/>
              </a:rPr>
              <a:t>http://www.ppic.org/publication/crime-trends-in-california</a:t>
            </a:r>
            <a:r>
              <a:rPr lang="en-US" sz="1600" dirty="0">
                <a:hlinkClick r:id="rId3"/>
              </a:rPr>
              <a:t>/</a:t>
            </a:r>
            <a:endParaRPr lang="en-US" sz="1600" dirty="0"/>
          </a:p>
        </p:txBody>
      </p:sp>
      <p:pic>
        <p:nvPicPr>
          <p:cNvPr id="10" name="Picture 9">
            <a:extLst>
              <a:ext uri="{FF2B5EF4-FFF2-40B4-BE49-F238E27FC236}">
                <a16:creationId xmlns:a16="http://schemas.microsoft.com/office/drawing/2014/main" id="{FFE1970B-280A-5B47-AFCD-68327AF1B49F}"/>
              </a:ext>
            </a:extLst>
          </p:cNvPr>
          <p:cNvPicPr>
            <a:picLocks noChangeAspect="1"/>
          </p:cNvPicPr>
          <p:nvPr/>
        </p:nvPicPr>
        <p:blipFill>
          <a:blip r:embed="rId4"/>
          <a:stretch>
            <a:fillRect/>
          </a:stretch>
        </p:blipFill>
        <p:spPr>
          <a:xfrm>
            <a:off x="5082639" y="1450485"/>
            <a:ext cx="6923314" cy="4451551"/>
          </a:xfrm>
          <a:prstGeom prst="rect">
            <a:avLst/>
          </a:prstGeom>
          <a:noFill/>
          <a:effectLst/>
        </p:spPr>
      </p:pic>
    </p:spTree>
    <p:extLst>
      <p:ext uri="{BB962C8B-B14F-4D97-AF65-F5344CB8AC3E}">
        <p14:creationId xmlns:p14="http://schemas.microsoft.com/office/powerpoint/2010/main" val="20961099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D66064CE-706A-764D-9C79-13DEFDB044E2}"/>
              </a:ext>
            </a:extLst>
          </p:cNvPr>
          <p:cNvPicPr>
            <a:picLocks noChangeAspect="1"/>
          </p:cNvPicPr>
          <p:nvPr/>
        </p:nvPicPr>
        <p:blipFill rotWithShape="1">
          <a:blip r:embed="rId2"/>
          <a:srcRect t="14037" r="-1" b="16592"/>
          <a:stretch/>
        </p:blipFill>
        <p:spPr>
          <a:xfrm>
            <a:off x="374754" y="479685"/>
            <a:ext cx="11512446" cy="6056026"/>
          </a:xfrm>
          <a:prstGeom prst="rect">
            <a:avLst/>
          </a:prstGeom>
        </p:spPr>
      </p:pic>
    </p:spTree>
    <p:extLst>
      <p:ext uri="{BB962C8B-B14F-4D97-AF65-F5344CB8AC3E}">
        <p14:creationId xmlns:p14="http://schemas.microsoft.com/office/powerpoint/2010/main" val="17493833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2">
            <a:alpha val="4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47BE7-C968-4C6E-B64E-28E7C87E7F1B}"/>
              </a:ext>
            </a:extLst>
          </p:cNvPr>
          <p:cNvSpPr>
            <a:spLocks noGrp="1"/>
          </p:cNvSpPr>
          <p:nvPr>
            <p:ph type="title"/>
          </p:nvPr>
        </p:nvSpPr>
        <p:spPr>
          <a:xfrm>
            <a:off x="1321198" y="125224"/>
            <a:ext cx="9765964" cy="612906"/>
          </a:xfrm>
        </p:spPr>
        <p:txBody>
          <a:bodyPr>
            <a:normAutofit fontScale="90000"/>
          </a:bodyPr>
          <a:lstStyle/>
          <a:p>
            <a:r>
              <a:rPr lang="en-US" dirty="0"/>
              <a:t>Take Aways.</a:t>
            </a:r>
          </a:p>
        </p:txBody>
      </p:sp>
      <p:sp>
        <p:nvSpPr>
          <p:cNvPr id="3" name="Content Placeholder 2">
            <a:extLst>
              <a:ext uri="{FF2B5EF4-FFF2-40B4-BE49-F238E27FC236}">
                <a16:creationId xmlns:a16="http://schemas.microsoft.com/office/drawing/2014/main" id="{68EEF821-166E-43EC-9FC5-16D24568EFAB}"/>
              </a:ext>
            </a:extLst>
          </p:cNvPr>
          <p:cNvSpPr>
            <a:spLocks noGrp="1"/>
          </p:cNvSpPr>
          <p:nvPr>
            <p:ph idx="1"/>
          </p:nvPr>
        </p:nvSpPr>
        <p:spPr>
          <a:xfrm>
            <a:off x="418641" y="738131"/>
            <a:ext cx="11490593" cy="5883006"/>
          </a:xfrm>
        </p:spPr>
        <p:txBody>
          <a:bodyPr>
            <a:noAutofit/>
          </a:bodyPr>
          <a:lstStyle/>
          <a:p>
            <a:pPr lvl="0"/>
            <a:r>
              <a:rPr lang="en-US" sz="2200" dirty="0">
                <a:solidFill>
                  <a:srgbClr val="132BC0"/>
                </a:solidFill>
              </a:rPr>
              <a:t>Are certain months or years more crime prone?</a:t>
            </a:r>
          </a:p>
          <a:p>
            <a:pPr lvl="1"/>
            <a:r>
              <a:rPr lang="en-US" sz="2200" dirty="0"/>
              <a:t>Over the years, 2010 to 2017,  violent crimes have increased in Los Angeles. </a:t>
            </a:r>
          </a:p>
          <a:p>
            <a:pPr lvl="1"/>
            <a:r>
              <a:rPr lang="en-US" sz="2200" dirty="0"/>
              <a:t>BUT there is a lack of significant monthly variations in incidences. Exceptions being the months of February, November and December which seem to have a relatively lesser frequency. </a:t>
            </a:r>
          </a:p>
          <a:p>
            <a:pPr lvl="0"/>
            <a:r>
              <a:rPr lang="en-US" sz="2200" dirty="0">
                <a:solidFill>
                  <a:srgbClr val="132BC0"/>
                </a:solidFill>
              </a:rPr>
              <a:t>Can we identify safe versus not-so-far neighborhoods?</a:t>
            </a:r>
          </a:p>
          <a:p>
            <a:pPr lvl="1"/>
            <a:r>
              <a:rPr lang="en-US" sz="2200" dirty="0"/>
              <a:t>In general violent crime rate (as measured by the number of incidences per 100,000 individuals) has increased in the city of Los Angeles for the time period 2010 to 2017, at the zip-code level.</a:t>
            </a:r>
          </a:p>
          <a:p>
            <a:pPr lvl="1"/>
            <a:r>
              <a:rPr lang="en-US" sz="2200" dirty="0"/>
              <a:t>There are, however, some zip-codes that have experienced significant decreases in crime rate over this time period, while others have become more unsafe. </a:t>
            </a:r>
          </a:p>
          <a:p>
            <a:pPr lvl="0"/>
            <a:r>
              <a:rPr lang="en-US" sz="2200" dirty="0">
                <a:solidFill>
                  <a:srgbClr val="132BC0"/>
                </a:solidFill>
              </a:rPr>
              <a:t>Do demographics matter in the incidence of crime?</a:t>
            </a:r>
          </a:p>
          <a:p>
            <a:pPr lvl="1"/>
            <a:r>
              <a:rPr lang="en-US" sz="2200" dirty="0"/>
              <a:t>Population Density (persons per square miles) has a positive correlation with crime rate.</a:t>
            </a:r>
          </a:p>
          <a:p>
            <a:pPr lvl="1"/>
            <a:r>
              <a:rPr lang="en-US" sz="2200" dirty="0"/>
              <a:t>Minority Groups:  Anecdotal evidence using heatmaps show that zip-codes with a higher percentages of non-Hispanic Black and Hispanic population are correlated with higher crime counts. </a:t>
            </a:r>
          </a:p>
          <a:p>
            <a:pPr marL="0" indent="0" algn="just">
              <a:buNone/>
            </a:pPr>
            <a:endParaRPr lang="en-US" sz="2200" dirty="0"/>
          </a:p>
          <a:p>
            <a:pPr algn="just"/>
            <a:endParaRPr lang="en-US" sz="2200" dirty="0"/>
          </a:p>
        </p:txBody>
      </p:sp>
    </p:spTree>
    <p:extLst>
      <p:ext uri="{BB962C8B-B14F-4D97-AF65-F5344CB8AC3E}">
        <p14:creationId xmlns:p14="http://schemas.microsoft.com/office/powerpoint/2010/main" val="9328470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2">
            <a:alpha val="4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47BE7-C968-4C6E-B64E-28E7C87E7F1B}"/>
              </a:ext>
            </a:extLst>
          </p:cNvPr>
          <p:cNvSpPr>
            <a:spLocks noGrp="1"/>
          </p:cNvSpPr>
          <p:nvPr>
            <p:ph type="title"/>
          </p:nvPr>
        </p:nvSpPr>
        <p:spPr>
          <a:xfrm>
            <a:off x="3062690" y="462709"/>
            <a:ext cx="5877760" cy="903384"/>
          </a:xfrm>
        </p:spPr>
        <p:txBody>
          <a:bodyPr>
            <a:normAutofit/>
          </a:bodyPr>
          <a:lstStyle/>
          <a:p>
            <a:r>
              <a:rPr lang="en-US" dirty="0">
                <a:solidFill>
                  <a:schemeClr val="tx1"/>
                </a:solidFill>
              </a:rPr>
              <a:t>Future Work</a:t>
            </a:r>
          </a:p>
        </p:txBody>
      </p:sp>
      <p:sp>
        <p:nvSpPr>
          <p:cNvPr id="3" name="Content Placeholder 2">
            <a:extLst>
              <a:ext uri="{FF2B5EF4-FFF2-40B4-BE49-F238E27FC236}">
                <a16:creationId xmlns:a16="http://schemas.microsoft.com/office/drawing/2014/main" id="{68EEF821-166E-43EC-9FC5-16D24568EFAB}"/>
              </a:ext>
            </a:extLst>
          </p:cNvPr>
          <p:cNvSpPr>
            <a:spLocks noGrp="1"/>
          </p:cNvSpPr>
          <p:nvPr>
            <p:ph idx="1"/>
          </p:nvPr>
        </p:nvSpPr>
        <p:spPr>
          <a:xfrm>
            <a:off x="826265" y="1861850"/>
            <a:ext cx="10598227" cy="3838305"/>
          </a:xfrm>
        </p:spPr>
        <p:txBody>
          <a:bodyPr>
            <a:normAutofit/>
          </a:bodyPr>
          <a:lstStyle/>
          <a:p>
            <a:pPr algn="just"/>
            <a:r>
              <a:rPr lang="en-US" sz="3200" dirty="0"/>
              <a:t>One of the trends that we did not explore was property crime which is reported to have decreased in most counties in CA. </a:t>
            </a:r>
          </a:p>
          <a:p>
            <a:pPr algn="just"/>
            <a:r>
              <a:rPr lang="en-US" sz="3200" dirty="0"/>
              <a:t>Work on the regressions – Run multivariate regressions. </a:t>
            </a:r>
          </a:p>
          <a:p>
            <a:pPr algn="just"/>
            <a:r>
              <a:rPr lang="en-US" sz="3200" dirty="0"/>
              <a:t>Create more interactive maps </a:t>
            </a:r>
            <a:r>
              <a:rPr lang="en-US" sz="3200" dirty="0">
                <a:sym typeface="Wingdings" pitchFamily="2" charset="2"/>
              </a:rPr>
              <a:t> </a:t>
            </a:r>
            <a:r>
              <a:rPr lang="en-US" sz="3200" dirty="0"/>
              <a:t>Choropleth maps with zip-codes shaded for the percentage of minorities. </a:t>
            </a:r>
          </a:p>
          <a:p>
            <a:pPr algn="just"/>
            <a:endParaRPr lang="en-US" sz="3200" dirty="0"/>
          </a:p>
          <a:p>
            <a:pPr algn="just"/>
            <a:endParaRPr lang="en-US" sz="3200" dirty="0"/>
          </a:p>
          <a:p>
            <a:pPr algn="just"/>
            <a:endParaRPr lang="en-US" sz="3200" dirty="0"/>
          </a:p>
          <a:p>
            <a:pPr algn="just"/>
            <a:endParaRPr lang="en-US" sz="3200" dirty="0"/>
          </a:p>
        </p:txBody>
      </p:sp>
    </p:spTree>
    <p:extLst>
      <p:ext uri="{BB962C8B-B14F-4D97-AF65-F5344CB8AC3E}">
        <p14:creationId xmlns:p14="http://schemas.microsoft.com/office/powerpoint/2010/main" val="16109665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2">
            <a:alpha val="4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2B5BE-8818-1D40-AA3D-4804BA126112}"/>
              </a:ext>
            </a:extLst>
          </p:cNvPr>
          <p:cNvSpPr>
            <a:spLocks noGrp="1"/>
          </p:cNvSpPr>
          <p:nvPr>
            <p:ph type="title"/>
          </p:nvPr>
        </p:nvSpPr>
        <p:spPr>
          <a:xfrm>
            <a:off x="3978234" y="441671"/>
            <a:ext cx="4101349" cy="444912"/>
          </a:xfrm>
        </p:spPr>
        <p:txBody>
          <a:bodyPr>
            <a:normAutofit fontScale="90000"/>
          </a:bodyPr>
          <a:lstStyle/>
          <a:p>
            <a:r>
              <a:rPr lang="en-US" dirty="0"/>
              <a:t>Citations</a:t>
            </a:r>
          </a:p>
        </p:txBody>
      </p:sp>
      <p:sp>
        <p:nvSpPr>
          <p:cNvPr id="3" name="Content Placeholder 2">
            <a:extLst>
              <a:ext uri="{FF2B5EF4-FFF2-40B4-BE49-F238E27FC236}">
                <a16:creationId xmlns:a16="http://schemas.microsoft.com/office/drawing/2014/main" id="{9EBE3755-FC78-F441-92C0-9F6CC669855A}"/>
              </a:ext>
            </a:extLst>
          </p:cNvPr>
          <p:cNvSpPr>
            <a:spLocks noGrp="1"/>
          </p:cNvSpPr>
          <p:nvPr>
            <p:ph idx="1"/>
          </p:nvPr>
        </p:nvSpPr>
        <p:spPr>
          <a:xfrm>
            <a:off x="837282" y="1380512"/>
            <a:ext cx="10950766" cy="2372776"/>
          </a:xfrm>
        </p:spPr>
        <p:txBody>
          <a:bodyPr>
            <a:noAutofit/>
          </a:bodyPr>
          <a:lstStyle/>
          <a:p>
            <a:r>
              <a:rPr lang="en-US" sz="2400" dirty="0"/>
              <a:t>U.S. Census Bureau (2016). </a:t>
            </a:r>
            <a:r>
              <a:rPr lang="en-US" sz="2400" i="1" dirty="0"/>
              <a:t>American Community Survey 1-year estimates.</a:t>
            </a:r>
            <a:r>
              <a:rPr lang="en-US" sz="2400" dirty="0"/>
              <a:t> Retrieved from </a:t>
            </a:r>
            <a:r>
              <a:rPr lang="en-US" sz="2400" i="1" dirty="0"/>
              <a:t>Census Reporter Profile page for Los Angeles, CA.</a:t>
            </a:r>
          </a:p>
          <a:p>
            <a:r>
              <a:rPr lang="en-US" sz="2400" i="1" dirty="0"/>
              <a:t>https://</a:t>
            </a:r>
            <a:r>
              <a:rPr lang="en-US" sz="2400" i="1" dirty="0" err="1"/>
              <a:t>www.bjs.gov</a:t>
            </a:r>
            <a:r>
              <a:rPr lang="en-US" sz="2400" i="1" dirty="0"/>
              <a:t>/</a:t>
            </a:r>
            <a:r>
              <a:rPr lang="en-US" sz="2400" i="1" dirty="0" err="1"/>
              <a:t>index.cfm?ty</a:t>
            </a:r>
            <a:r>
              <a:rPr lang="en-US" sz="2400" i="1" dirty="0"/>
              <a:t>=</a:t>
            </a:r>
            <a:r>
              <a:rPr lang="en-US" sz="2400" i="1" dirty="0" err="1"/>
              <a:t>tp&amp;tid</a:t>
            </a:r>
            <a:r>
              <a:rPr lang="en-US" sz="2400" i="1" dirty="0"/>
              <a:t>=93</a:t>
            </a:r>
          </a:p>
          <a:p>
            <a:r>
              <a:rPr lang="en-US" sz="2400" i="1" dirty="0"/>
              <a:t>Folium 0.6.0 (</a:t>
            </a:r>
            <a:r>
              <a:rPr lang="en-US" sz="2400" i="1" dirty="0">
                <a:hlinkClick r:id="rId2"/>
              </a:rPr>
              <a:t>https://pypi.org/project/folium/</a:t>
            </a:r>
            <a:r>
              <a:rPr lang="en-US" sz="2400" i="1" dirty="0"/>
              <a:t>)</a:t>
            </a:r>
          </a:p>
          <a:p>
            <a:r>
              <a:rPr lang="en-US" sz="2400" i="1" dirty="0"/>
              <a:t>http://python-</a:t>
            </a:r>
            <a:r>
              <a:rPr lang="en-US" sz="2400" i="1" dirty="0" err="1"/>
              <a:t>visualization.github.io</a:t>
            </a:r>
            <a:r>
              <a:rPr lang="en-US" sz="2400" i="1" dirty="0"/>
              <a:t>/folium/docs-v0.5.0/</a:t>
            </a:r>
            <a:r>
              <a:rPr lang="en-US" sz="2400" i="1" dirty="0" err="1"/>
              <a:t>modules.html#module-folium.map</a:t>
            </a:r>
            <a:endParaRPr lang="en-US" sz="2400" i="1" dirty="0"/>
          </a:p>
          <a:p>
            <a:r>
              <a:rPr lang="en-US" sz="2400" dirty="0">
                <a:hlinkClick r:id="rId3"/>
              </a:rPr>
              <a:t>https://blog.dominodatalab.com/creating-interactive-crime-maps-with-folium/</a:t>
            </a:r>
            <a:endParaRPr lang="en-US" sz="2400" dirty="0"/>
          </a:p>
          <a:p>
            <a:endParaRPr lang="en-US" sz="2400" dirty="0"/>
          </a:p>
        </p:txBody>
      </p:sp>
      <p:sp>
        <p:nvSpPr>
          <p:cNvPr id="4" name="TextBox 3">
            <a:extLst>
              <a:ext uri="{FF2B5EF4-FFF2-40B4-BE49-F238E27FC236}">
                <a16:creationId xmlns:a16="http://schemas.microsoft.com/office/drawing/2014/main" id="{841B5470-323E-1045-BAAC-4BA99DB7CE23}"/>
              </a:ext>
            </a:extLst>
          </p:cNvPr>
          <p:cNvSpPr txBox="1"/>
          <p:nvPr/>
        </p:nvSpPr>
        <p:spPr>
          <a:xfrm>
            <a:off x="3455994" y="5929868"/>
            <a:ext cx="4360285" cy="461665"/>
          </a:xfrm>
          <a:prstGeom prst="rect">
            <a:avLst/>
          </a:prstGeom>
          <a:noFill/>
        </p:spPr>
        <p:txBody>
          <a:bodyPr wrap="square" rtlCol="0">
            <a:spAutoFit/>
          </a:bodyPr>
          <a:lstStyle/>
          <a:p>
            <a:r>
              <a:rPr lang="en-US" sz="2400" dirty="0">
                <a:solidFill>
                  <a:srgbClr val="FF0000"/>
                </a:solidFill>
              </a:rPr>
              <a:t>Thanks to Sandip, Jake and Chris!</a:t>
            </a:r>
          </a:p>
        </p:txBody>
      </p:sp>
      <p:sp>
        <p:nvSpPr>
          <p:cNvPr id="5" name="Title 1">
            <a:extLst>
              <a:ext uri="{FF2B5EF4-FFF2-40B4-BE49-F238E27FC236}">
                <a16:creationId xmlns:a16="http://schemas.microsoft.com/office/drawing/2014/main" id="{83188584-34D9-EA4E-B9BA-31977A4C2424}"/>
              </a:ext>
            </a:extLst>
          </p:cNvPr>
          <p:cNvSpPr txBox="1">
            <a:spLocks/>
          </p:cNvSpPr>
          <p:nvPr/>
        </p:nvSpPr>
        <p:spPr>
          <a:xfrm>
            <a:off x="3236589" y="4460974"/>
            <a:ext cx="5349766"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dirty="0">
                <a:solidFill>
                  <a:srgbClr val="00B050"/>
                </a:solidFill>
              </a:rPr>
              <a:t>We are ready to take Questions!</a:t>
            </a:r>
          </a:p>
        </p:txBody>
      </p:sp>
    </p:spTree>
    <p:extLst>
      <p:ext uri="{BB962C8B-B14F-4D97-AF65-F5344CB8AC3E}">
        <p14:creationId xmlns:p14="http://schemas.microsoft.com/office/powerpoint/2010/main" val="1846751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750" fill="hold"/>
                                        <p:tgtEl>
                                          <p:spTgt spid="5"/>
                                        </p:tgtEl>
                                        <p:attrNameLst>
                                          <p:attrName>ppt_w</p:attrName>
                                        </p:attrNameLst>
                                      </p:cBhvr>
                                      <p:tavLst>
                                        <p:tav tm="0">
                                          <p:val>
                                            <p:fltVal val="0"/>
                                          </p:val>
                                        </p:tav>
                                        <p:tav tm="100000">
                                          <p:val>
                                            <p:strVal val="#ppt_w"/>
                                          </p:val>
                                        </p:tav>
                                      </p:tavLst>
                                    </p:anim>
                                    <p:anim calcmode="lin" valueType="num">
                                      <p:cBhvr>
                                        <p:cTn id="8" dur="750" fill="hold"/>
                                        <p:tgtEl>
                                          <p:spTgt spid="5"/>
                                        </p:tgtEl>
                                        <p:attrNameLst>
                                          <p:attrName>ppt_h</p:attrName>
                                        </p:attrNameLst>
                                      </p:cBhvr>
                                      <p:tavLst>
                                        <p:tav tm="0">
                                          <p:val>
                                            <p:fltVal val="0"/>
                                          </p:val>
                                        </p:tav>
                                        <p:tav tm="100000">
                                          <p:val>
                                            <p:strVal val="#ppt_h"/>
                                          </p:val>
                                        </p:tav>
                                      </p:tavLst>
                                    </p:anim>
                                    <p:animEffect transition="in" filter="fade">
                                      <p:cBhvr>
                                        <p:cTn id="9" dur="750"/>
                                        <p:tgtEl>
                                          <p:spTgt spid="5"/>
                                        </p:tgtEl>
                                      </p:cBhvr>
                                    </p:animEffect>
                                  </p:childTnLst>
                                </p:cTn>
                              </p:par>
                            </p:childTnLst>
                          </p:cTn>
                        </p:par>
                        <p:par>
                          <p:cTn id="10" fill="hold">
                            <p:stCondLst>
                              <p:cond delay="750"/>
                            </p:stCondLst>
                            <p:childTnLst>
                              <p:par>
                                <p:cTn id="11" presetID="31"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750" fill="hold"/>
                                        <p:tgtEl>
                                          <p:spTgt spid="4"/>
                                        </p:tgtEl>
                                        <p:attrNameLst>
                                          <p:attrName>ppt_w</p:attrName>
                                        </p:attrNameLst>
                                      </p:cBhvr>
                                      <p:tavLst>
                                        <p:tav tm="0">
                                          <p:val>
                                            <p:fltVal val="0"/>
                                          </p:val>
                                        </p:tav>
                                        <p:tav tm="100000">
                                          <p:val>
                                            <p:strVal val="#ppt_w"/>
                                          </p:val>
                                        </p:tav>
                                      </p:tavLst>
                                    </p:anim>
                                    <p:anim calcmode="lin" valueType="num">
                                      <p:cBhvr>
                                        <p:cTn id="14" dur="750" fill="hold"/>
                                        <p:tgtEl>
                                          <p:spTgt spid="4"/>
                                        </p:tgtEl>
                                        <p:attrNameLst>
                                          <p:attrName>ppt_h</p:attrName>
                                        </p:attrNameLst>
                                      </p:cBhvr>
                                      <p:tavLst>
                                        <p:tav tm="0">
                                          <p:val>
                                            <p:fltVal val="0"/>
                                          </p:val>
                                        </p:tav>
                                        <p:tav tm="100000">
                                          <p:val>
                                            <p:strVal val="#ppt_h"/>
                                          </p:val>
                                        </p:tav>
                                      </p:tavLst>
                                    </p:anim>
                                    <p:anim calcmode="lin" valueType="num">
                                      <p:cBhvr>
                                        <p:cTn id="15" dur="750" fill="hold"/>
                                        <p:tgtEl>
                                          <p:spTgt spid="4"/>
                                        </p:tgtEl>
                                        <p:attrNameLst>
                                          <p:attrName>style.rotation</p:attrName>
                                        </p:attrNameLst>
                                      </p:cBhvr>
                                      <p:tavLst>
                                        <p:tav tm="0">
                                          <p:val>
                                            <p:fltVal val="90"/>
                                          </p:val>
                                        </p:tav>
                                        <p:tav tm="100000">
                                          <p:val>
                                            <p:fltVal val="0"/>
                                          </p:val>
                                        </p:tav>
                                      </p:tavLst>
                                    </p:anim>
                                    <p:animEffect transition="in" filter="fade">
                                      <p:cBhvr>
                                        <p:cTn id="16"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FBE789D-66E0-4C5C-8DDC-CF4D7BF21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C092F8-98E3-4599-A7BF-1B658CF1D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25A5A442-2A72-444E-BE0B-90CB6390A084}"/>
              </a:ext>
            </a:extLst>
          </p:cNvPr>
          <p:cNvSpPr>
            <a:spLocks noGrp="1"/>
          </p:cNvSpPr>
          <p:nvPr>
            <p:ph type="title"/>
          </p:nvPr>
        </p:nvSpPr>
        <p:spPr>
          <a:xfrm>
            <a:off x="643467" y="2681103"/>
            <a:ext cx="3363974" cy="1495794"/>
          </a:xfrm>
          <a:solidFill>
            <a:schemeClr val="tx2">
              <a:lumMod val="60000"/>
              <a:lumOff val="40000"/>
              <a:alpha val="15000"/>
            </a:schemeClr>
          </a:solidFill>
          <a:ln>
            <a:solidFill>
              <a:schemeClr val="bg1"/>
            </a:solidFill>
          </a:ln>
        </p:spPr>
        <p:txBody>
          <a:bodyPr wrap="square">
            <a:normAutofit/>
          </a:bodyPr>
          <a:lstStyle/>
          <a:p>
            <a:r>
              <a:rPr lang="en-US" dirty="0">
                <a:solidFill>
                  <a:schemeClr val="bg1"/>
                </a:solidFill>
              </a:rPr>
              <a:t>What are we presenting? </a:t>
            </a:r>
          </a:p>
        </p:txBody>
      </p:sp>
      <p:graphicFrame>
        <p:nvGraphicFramePr>
          <p:cNvPr id="6" name="Content Placeholder 2">
            <a:extLst>
              <a:ext uri="{FF2B5EF4-FFF2-40B4-BE49-F238E27FC236}">
                <a16:creationId xmlns:a16="http://schemas.microsoft.com/office/drawing/2014/main" id="{6A2348F8-7ECD-44A0-B88A-3B1D229CC5D1}"/>
              </a:ext>
            </a:extLst>
          </p:cNvPr>
          <p:cNvGraphicFramePr>
            <a:graphicFrameLocks noGrp="1"/>
          </p:cNvGraphicFramePr>
          <p:nvPr>
            <p:ph idx="1"/>
            <p:extLst>
              <p:ext uri="{D42A27DB-BD31-4B8C-83A1-F6EECF244321}">
                <p14:modId xmlns:p14="http://schemas.microsoft.com/office/powerpoint/2010/main" val="352777721"/>
              </p:ext>
            </p:extLst>
          </p:nvPr>
        </p:nvGraphicFramePr>
        <p:xfrm>
          <a:off x="4781319" y="242371"/>
          <a:ext cx="7295885" cy="64558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2275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FBE789D-66E0-4C5C-8DDC-CF4D7BF21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C092F8-98E3-4599-A7BF-1B658CF1D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74D095-0384-4E74-A61F-43B44B852868}"/>
              </a:ext>
            </a:extLst>
          </p:cNvPr>
          <p:cNvSpPr>
            <a:spLocks noGrp="1"/>
          </p:cNvSpPr>
          <p:nvPr>
            <p:ph type="title"/>
          </p:nvPr>
        </p:nvSpPr>
        <p:spPr>
          <a:xfrm>
            <a:off x="643467" y="2681103"/>
            <a:ext cx="3363974" cy="1495794"/>
          </a:xfrm>
          <a:solidFill>
            <a:schemeClr val="tx2">
              <a:lumMod val="60000"/>
              <a:lumOff val="40000"/>
              <a:alpha val="15000"/>
            </a:schemeClr>
          </a:solidFill>
          <a:ln>
            <a:solidFill>
              <a:schemeClr val="bg1"/>
            </a:solidFill>
          </a:ln>
        </p:spPr>
        <p:txBody>
          <a:bodyPr vert="horz" wrap="square" lIns="182880" tIns="182880" rIns="182880" bIns="182880" rtlCol="0" anchor="ctr">
            <a:normAutofit/>
          </a:bodyPr>
          <a:lstStyle/>
          <a:p>
            <a:r>
              <a:rPr lang="en-US">
                <a:solidFill>
                  <a:schemeClr val="bg1"/>
                </a:solidFill>
              </a:rPr>
              <a:t>Rest of the presentation</a:t>
            </a:r>
          </a:p>
        </p:txBody>
      </p:sp>
      <p:graphicFrame>
        <p:nvGraphicFramePr>
          <p:cNvPr id="8" name="TextBox 5">
            <a:extLst>
              <a:ext uri="{FF2B5EF4-FFF2-40B4-BE49-F238E27FC236}">
                <a16:creationId xmlns:a16="http://schemas.microsoft.com/office/drawing/2014/main" id="{087FD812-A8BA-4D5D-B7BA-B1170408C992}"/>
              </a:ext>
            </a:extLst>
          </p:cNvPr>
          <p:cNvGraphicFramePr/>
          <p:nvPr>
            <p:extLst>
              <p:ext uri="{D42A27DB-BD31-4B8C-83A1-F6EECF244321}">
                <p14:modId xmlns:p14="http://schemas.microsoft.com/office/powerpoint/2010/main" val="3427459220"/>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64643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47BE7-C968-4C6E-B64E-28E7C87E7F1B}"/>
              </a:ext>
            </a:extLst>
          </p:cNvPr>
          <p:cNvSpPr>
            <a:spLocks noGrp="1"/>
          </p:cNvSpPr>
          <p:nvPr>
            <p:ph type="title"/>
          </p:nvPr>
        </p:nvSpPr>
        <p:spPr>
          <a:xfrm>
            <a:off x="2321107" y="266837"/>
            <a:ext cx="7729728" cy="1188720"/>
          </a:xfrm>
        </p:spPr>
        <p:txBody>
          <a:bodyPr>
            <a:normAutofit/>
          </a:bodyPr>
          <a:lstStyle/>
          <a:p>
            <a:r>
              <a:rPr lang="en-US" dirty="0"/>
              <a:t>1. Data Sources</a:t>
            </a:r>
          </a:p>
        </p:txBody>
      </p:sp>
      <p:graphicFrame>
        <p:nvGraphicFramePr>
          <p:cNvPr id="5" name="Content Placeholder 2">
            <a:extLst>
              <a:ext uri="{FF2B5EF4-FFF2-40B4-BE49-F238E27FC236}">
                <a16:creationId xmlns:a16="http://schemas.microsoft.com/office/drawing/2014/main" id="{70DE293A-4DF4-4ED7-A28B-C2DBE02B4783}"/>
              </a:ext>
            </a:extLst>
          </p:cNvPr>
          <p:cNvGraphicFramePr>
            <a:graphicFrameLocks noGrp="1"/>
          </p:cNvGraphicFramePr>
          <p:nvPr>
            <p:ph idx="1"/>
            <p:extLst>
              <p:ext uri="{D42A27DB-BD31-4B8C-83A1-F6EECF244321}">
                <p14:modId xmlns:p14="http://schemas.microsoft.com/office/powerpoint/2010/main" val="166740446"/>
              </p:ext>
            </p:extLst>
          </p:nvPr>
        </p:nvGraphicFramePr>
        <p:xfrm>
          <a:off x="583894" y="1784733"/>
          <a:ext cx="11204154" cy="46050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82178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47BE7-C968-4C6E-B64E-28E7C87E7F1B}"/>
              </a:ext>
            </a:extLst>
          </p:cNvPr>
          <p:cNvSpPr>
            <a:spLocks noGrp="1"/>
          </p:cNvSpPr>
          <p:nvPr>
            <p:ph type="title"/>
          </p:nvPr>
        </p:nvSpPr>
        <p:spPr>
          <a:xfrm>
            <a:off x="2016088" y="181361"/>
            <a:ext cx="8152482" cy="479651"/>
          </a:xfrm>
        </p:spPr>
        <p:txBody>
          <a:bodyPr>
            <a:noAutofit/>
          </a:bodyPr>
          <a:lstStyle/>
          <a:p>
            <a:r>
              <a:rPr lang="en-US" dirty="0"/>
              <a:t>1. Data Sources: </a:t>
            </a:r>
            <a:r>
              <a:rPr lang="en-US" dirty="0">
                <a:solidFill>
                  <a:srgbClr val="132BC0"/>
                </a:solidFill>
              </a:rPr>
              <a:t>Description</a:t>
            </a:r>
          </a:p>
        </p:txBody>
      </p:sp>
      <p:sp>
        <p:nvSpPr>
          <p:cNvPr id="3" name="Content Placeholder 2">
            <a:extLst>
              <a:ext uri="{FF2B5EF4-FFF2-40B4-BE49-F238E27FC236}">
                <a16:creationId xmlns:a16="http://schemas.microsoft.com/office/drawing/2014/main" id="{68EEF821-166E-43EC-9FC5-16D24568EFAB}"/>
              </a:ext>
            </a:extLst>
          </p:cNvPr>
          <p:cNvSpPr>
            <a:spLocks noGrp="1"/>
          </p:cNvSpPr>
          <p:nvPr>
            <p:ph idx="1"/>
          </p:nvPr>
        </p:nvSpPr>
        <p:spPr>
          <a:xfrm>
            <a:off x="434070" y="738130"/>
            <a:ext cx="11204153" cy="5894024"/>
          </a:xfrm>
        </p:spPr>
        <p:txBody>
          <a:bodyPr>
            <a:noAutofit/>
          </a:bodyPr>
          <a:lstStyle/>
          <a:p>
            <a:pPr marL="514350" indent="-514350" algn="just">
              <a:buFont typeface="+mj-lt"/>
              <a:buAutoNum type="romanUcPeriod"/>
            </a:pPr>
            <a:r>
              <a:rPr lang="en-US" sz="2500" dirty="0"/>
              <a:t>Incidence of Crime Data: Los Angeles Open Data:</a:t>
            </a:r>
          </a:p>
          <a:p>
            <a:pPr lvl="1" algn="just">
              <a:buFont typeface="Wingdings" pitchFamily="2" charset="2"/>
              <a:buChar char="ü"/>
            </a:pPr>
            <a:r>
              <a:rPr lang="en-US" sz="2100" dirty="0">
                <a:solidFill>
                  <a:srgbClr val="132BC0"/>
                </a:solidFill>
              </a:rPr>
              <a:t>Reflects incidents of crime in the City of Los Angeles dating back to 2010. </a:t>
            </a:r>
          </a:p>
          <a:p>
            <a:pPr lvl="1" algn="just">
              <a:buFont typeface="Wingdings" pitchFamily="2" charset="2"/>
              <a:buChar char="ü"/>
            </a:pPr>
            <a:r>
              <a:rPr lang="en-US" sz="2100" dirty="0">
                <a:solidFill>
                  <a:srgbClr val="132BC0"/>
                </a:solidFill>
              </a:rPr>
              <a:t>Data provided by Los Angeles Police Department. Last updated: August 14, 2018 </a:t>
            </a:r>
          </a:p>
          <a:p>
            <a:pPr lvl="1" algn="just">
              <a:buFont typeface="Wingdings" pitchFamily="2" charset="2"/>
              <a:buChar char="ü"/>
            </a:pPr>
            <a:r>
              <a:rPr lang="en-US" sz="2100" dirty="0">
                <a:solidFill>
                  <a:srgbClr val="132BC0"/>
                </a:solidFill>
              </a:rPr>
              <a:t>Transcribed from original crime reports that were typed on paper and therefore there may be some inaccuracies within the data. Address fields are only provided to the nearest hundred block in order to maintain privacy. </a:t>
            </a:r>
          </a:p>
          <a:p>
            <a:pPr marL="514350" indent="-514350" algn="just">
              <a:buFont typeface="+mj-lt"/>
              <a:buAutoNum type="romanUcPeriod"/>
            </a:pPr>
            <a:r>
              <a:rPr lang="en-US" sz="2500" dirty="0"/>
              <a:t>Demographic and Socio-Economic Data: Los Angeles Census Reporter</a:t>
            </a:r>
          </a:p>
          <a:p>
            <a:pPr lvl="1" algn="just">
              <a:buFont typeface="Wingdings" pitchFamily="2" charset="2"/>
              <a:buChar char="ü"/>
            </a:pPr>
            <a:r>
              <a:rPr lang="en-US" sz="2100" dirty="0">
                <a:solidFill>
                  <a:srgbClr val="132BC0"/>
                </a:solidFill>
              </a:rPr>
              <a:t>The American Community Survey is at the heart of Census Reporter. </a:t>
            </a:r>
          </a:p>
          <a:p>
            <a:pPr lvl="1" algn="just">
              <a:buFont typeface="Wingdings" pitchFamily="2" charset="2"/>
              <a:buChar char="ü"/>
            </a:pPr>
            <a:r>
              <a:rPr lang="en-US" sz="2100" dirty="0">
                <a:solidFill>
                  <a:srgbClr val="132BC0"/>
                </a:solidFill>
              </a:rPr>
              <a:t>This survey is conducted continuously, and data is released annually in two forms. </a:t>
            </a:r>
          </a:p>
          <a:p>
            <a:pPr lvl="1" algn="just">
              <a:buFont typeface="Wingdings" pitchFamily="2" charset="2"/>
              <a:buChar char="ü"/>
            </a:pPr>
            <a:r>
              <a:rPr lang="en-US" sz="2100" dirty="0">
                <a:solidFill>
                  <a:srgbClr val="132BC0"/>
                </a:solidFill>
              </a:rPr>
              <a:t>We use the 5-year release, which is available for almost all Census geographies, block group and larger. </a:t>
            </a:r>
          </a:p>
          <a:p>
            <a:pPr lvl="1" algn="just">
              <a:buFont typeface="Wingdings" pitchFamily="2" charset="2"/>
              <a:buChar char="ü"/>
            </a:pPr>
            <a:r>
              <a:rPr lang="en-US" sz="2100" dirty="0">
                <a:solidFill>
                  <a:srgbClr val="132BC0"/>
                </a:solidFill>
              </a:rPr>
              <a:t>It provides information on age, sex, race and housing, education, income, occupation, veteran status, ancestry, and other interesting topics. </a:t>
            </a:r>
          </a:p>
        </p:txBody>
      </p:sp>
    </p:spTree>
    <p:extLst>
      <p:ext uri="{BB962C8B-B14F-4D97-AF65-F5344CB8AC3E}">
        <p14:creationId xmlns:p14="http://schemas.microsoft.com/office/powerpoint/2010/main" val="466545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EA109-D31F-8447-B07E-2D3B43636355}"/>
              </a:ext>
            </a:extLst>
          </p:cNvPr>
          <p:cNvSpPr>
            <a:spLocks noGrp="1"/>
          </p:cNvSpPr>
          <p:nvPr>
            <p:ph type="title"/>
          </p:nvPr>
        </p:nvSpPr>
        <p:spPr>
          <a:xfrm>
            <a:off x="2638610" y="198796"/>
            <a:ext cx="7312911" cy="713744"/>
          </a:xfrm>
        </p:spPr>
        <p:txBody>
          <a:bodyPr>
            <a:normAutofit fontScale="90000"/>
          </a:bodyPr>
          <a:lstStyle/>
          <a:p>
            <a:r>
              <a:rPr lang="en-US" dirty="0">
                <a:solidFill>
                  <a:schemeClr val="tx1"/>
                </a:solidFill>
              </a:rPr>
              <a:t>2. Data Retrieval and Cleaning</a:t>
            </a:r>
          </a:p>
        </p:txBody>
      </p:sp>
      <p:sp>
        <p:nvSpPr>
          <p:cNvPr id="3" name="TextBox 2">
            <a:extLst>
              <a:ext uri="{FF2B5EF4-FFF2-40B4-BE49-F238E27FC236}">
                <a16:creationId xmlns:a16="http://schemas.microsoft.com/office/drawing/2014/main" id="{A1F923EF-DD6B-D64F-AA57-B0A8C523E221}"/>
              </a:ext>
            </a:extLst>
          </p:cNvPr>
          <p:cNvSpPr txBox="1"/>
          <p:nvPr/>
        </p:nvSpPr>
        <p:spPr>
          <a:xfrm>
            <a:off x="146508" y="1067635"/>
            <a:ext cx="11776317" cy="461665"/>
          </a:xfrm>
          <a:prstGeom prst="rect">
            <a:avLst/>
          </a:prstGeom>
          <a:noFill/>
        </p:spPr>
        <p:txBody>
          <a:bodyPr wrap="square" rtlCol="0">
            <a:spAutoFit/>
          </a:bodyPr>
          <a:lstStyle/>
          <a:p>
            <a:pPr marL="914400" lvl="1" indent="-457200">
              <a:buAutoNum type="arabicPeriod"/>
            </a:pPr>
            <a:r>
              <a:rPr lang="en-US" sz="2400" dirty="0"/>
              <a:t>We used Python bindings for the Socrata Open Data API to retrieve our raw dataset. </a:t>
            </a:r>
          </a:p>
        </p:txBody>
      </p:sp>
      <p:pic>
        <p:nvPicPr>
          <p:cNvPr id="7" name="Picture 6">
            <a:extLst>
              <a:ext uri="{FF2B5EF4-FFF2-40B4-BE49-F238E27FC236}">
                <a16:creationId xmlns:a16="http://schemas.microsoft.com/office/drawing/2014/main" id="{3E4A3174-E6D7-4241-BF5F-F94EAD9B3237}"/>
              </a:ext>
            </a:extLst>
          </p:cNvPr>
          <p:cNvPicPr>
            <a:picLocks noChangeAspect="1"/>
          </p:cNvPicPr>
          <p:nvPr/>
        </p:nvPicPr>
        <p:blipFill>
          <a:blip r:embed="rId2"/>
          <a:stretch>
            <a:fillRect/>
          </a:stretch>
        </p:blipFill>
        <p:spPr>
          <a:xfrm>
            <a:off x="294948" y="1529300"/>
            <a:ext cx="11479435" cy="5173605"/>
          </a:xfrm>
          <a:prstGeom prst="rect">
            <a:avLst/>
          </a:prstGeom>
        </p:spPr>
      </p:pic>
    </p:spTree>
    <p:extLst>
      <p:ext uri="{BB962C8B-B14F-4D97-AF65-F5344CB8AC3E}">
        <p14:creationId xmlns:p14="http://schemas.microsoft.com/office/powerpoint/2010/main" val="1712794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24CCA6-9D5F-484C-AC73-09FC7FD9B337}"/>
              </a:ext>
            </a:extLst>
          </p:cNvPr>
          <p:cNvPicPr>
            <a:picLocks noChangeAspect="1"/>
          </p:cNvPicPr>
          <p:nvPr/>
        </p:nvPicPr>
        <p:blipFill rotWithShape="1">
          <a:blip r:embed="rId2"/>
          <a:srcRect r="52738"/>
          <a:stretch/>
        </p:blipFill>
        <p:spPr>
          <a:xfrm>
            <a:off x="20" y="10"/>
            <a:ext cx="7537684" cy="6857990"/>
          </a:xfrm>
          <a:prstGeom prst="rect">
            <a:avLst/>
          </a:prstGeom>
        </p:spPr>
      </p:pic>
      <p:sp>
        <p:nvSpPr>
          <p:cNvPr id="10" name="Rectangle 9">
            <a:extLst>
              <a:ext uri="{FF2B5EF4-FFF2-40B4-BE49-F238E27FC236}">
                <a16:creationId xmlns:a16="http://schemas.microsoft.com/office/drawing/2014/main" id="{2DC18BC7-5FF5-42FD-8163-C0D34837F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6740"/>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1F923EF-DD6B-D64F-AA57-B0A8C523E221}"/>
              </a:ext>
            </a:extLst>
          </p:cNvPr>
          <p:cNvSpPr txBox="1"/>
          <p:nvPr/>
        </p:nvSpPr>
        <p:spPr>
          <a:xfrm>
            <a:off x="7373115" y="1405577"/>
            <a:ext cx="4525959" cy="4971472"/>
          </a:xfrm>
          <a:prstGeom prst="rect">
            <a:avLst/>
          </a:prstGeom>
        </p:spPr>
        <p:txBody>
          <a:bodyPr vert="horz" lIns="91440" tIns="45720" rIns="91440" bIns="45720" rtlCol="0" anchor="ctr">
            <a:noAutofit/>
          </a:bodyPr>
          <a:lstStyle/>
          <a:p>
            <a:pPr lvl="1" indent="-228600">
              <a:spcBef>
                <a:spcPts val="1000"/>
              </a:spcBef>
              <a:buClr>
                <a:schemeClr val="accent2"/>
              </a:buClr>
              <a:buFont typeface="Arial" panose="020B0604020202020204" pitchFamily="34" charset="0"/>
              <a:buChar char="•"/>
            </a:pPr>
            <a:r>
              <a:rPr lang="en-US" sz="2400" dirty="0">
                <a:solidFill>
                  <a:srgbClr val="FFFFFF"/>
                </a:solidFill>
              </a:rPr>
              <a:t>2. One of the challenging parts of the data cleaning part was to split the latitude and longitude information from a Point Datatype (a Location datatype) in Socrata.  </a:t>
            </a:r>
          </a:p>
          <a:p>
            <a:pPr lvl="1" indent="-228600">
              <a:spcBef>
                <a:spcPts val="1000"/>
              </a:spcBef>
              <a:buClr>
                <a:schemeClr val="accent2"/>
              </a:buClr>
              <a:buFont typeface="Arial" panose="020B0604020202020204" pitchFamily="34" charset="0"/>
              <a:buChar char="•"/>
            </a:pPr>
            <a:r>
              <a:rPr lang="en-US" sz="2400" dirty="0">
                <a:solidFill>
                  <a:srgbClr val="FFFFFF"/>
                </a:solidFill>
              </a:rPr>
              <a:t>(</a:t>
            </a:r>
            <a:r>
              <a:rPr lang="en-US" sz="2400" i="1" dirty="0">
                <a:solidFill>
                  <a:srgbClr val="FFFFFF"/>
                </a:solidFill>
                <a:hlinkClick r:id="rId3"/>
              </a:rPr>
              <a:t>https://dev.socrata.com/docs/datatypes/point.html#2.1</a:t>
            </a:r>
            <a:r>
              <a:rPr lang="en-US" sz="2400" dirty="0">
                <a:solidFill>
                  <a:srgbClr val="FFFFFF"/>
                </a:solidFill>
              </a:rPr>
              <a:t>)</a:t>
            </a:r>
          </a:p>
          <a:p>
            <a:pPr lvl="1" indent="-228600">
              <a:spcBef>
                <a:spcPts val="1000"/>
              </a:spcBef>
              <a:buClr>
                <a:schemeClr val="accent2"/>
              </a:buClr>
              <a:buFont typeface="Arial" panose="020B0604020202020204" pitchFamily="34" charset="0"/>
              <a:buChar char="•"/>
            </a:pPr>
            <a:r>
              <a:rPr lang="en-US" dirty="0"/>
              <a:t>{ "type": "Point", "coordinates": [ -</a:t>
            </a:r>
            <a:r>
              <a:rPr lang="en-US" b="1" dirty="0"/>
              <a:t>87.653274</a:t>
            </a:r>
            <a:r>
              <a:rPr lang="en-US" dirty="0"/>
              <a:t>, </a:t>
            </a:r>
            <a:r>
              <a:rPr lang="en-US" b="1" dirty="0"/>
              <a:t>41.936172</a:t>
            </a:r>
            <a:r>
              <a:rPr lang="en-US" dirty="0"/>
              <a:t> ] }</a:t>
            </a:r>
            <a:endParaRPr lang="en-US" sz="2400" dirty="0">
              <a:solidFill>
                <a:srgbClr val="FFFFFF"/>
              </a:solidFill>
            </a:endParaRPr>
          </a:p>
        </p:txBody>
      </p:sp>
      <p:sp>
        <p:nvSpPr>
          <p:cNvPr id="6" name="TextBox 5">
            <a:extLst>
              <a:ext uri="{FF2B5EF4-FFF2-40B4-BE49-F238E27FC236}">
                <a16:creationId xmlns:a16="http://schemas.microsoft.com/office/drawing/2014/main" id="{55EFE8E1-04F0-C543-914C-5BA6D4DA98C6}"/>
              </a:ext>
            </a:extLst>
          </p:cNvPr>
          <p:cNvSpPr txBox="1"/>
          <p:nvPr/>
        </p:nvSpPr>
        <p:spPr>
          <a:xfrm>
            <a:off x="7862887" y="845077"/>
            <a:ext cx="4200776" cy="830997"/>
          </a:xfrm>
          <a:prstGeom prst="rect">
            <a:avLst/>
          </a:prstGeom>
          <a:noFill/>
        </p:spPr>
        <p:txBody>
          <a:bodyPr wrap="square" rtlCol="0">
            <a:spAutoFit/>
          </a:bodyPr>
          <a:lstStyle/>
          <a:p>
            <a:r>
              <a:rPr lang="en-US" sz="2400" dirty="0">
                <a:solidFill>
                  <a:schemeClr val="bg1"/>
                </a:solidFill>
              </a:rPr>
              <a:t>2. DATA RETRIEVAL AND CLEANING</a:t>
            </a:r>
            <a:endParaRPr lang="en-US" sz="2400" dirty="0"/>
          </a:p>
        </p:txBody>
      </p:sp>
    </p:spTree>
    <p:extLst>
      <p:ext uri="{BB962C8B-B14F-4D97-AF65-F5344CB8AC3E}">
        <p14:creationId xmlns:p14="http://schemas.microsoft.com/office/powerpoint/2010/main" val="3414293235"/>
      </p:ext>
    </p:extLst>
  </p:cSld>
  <p:clrMapOvr>
    <a:masterClrMapping/>
  </p:clrMapOvr>
</p:sld>
</file>

<file path=ppt/theme/theme1.xml><?xml version="1.0" encoding="utf-8"?>
<a:theme xmlns:a="http://schemas.openxmlformats.org/drawingml/2006/main" name="Parcel">
  <a:themeElements>
    <a:clrScheme name="Parcel">
      <a:dk1>
        <a:srgbClr val="000000"/>
      </a:dk1>
      <a:lt1>
        <a:sysClr val="window" lastClr="FFFFFF"/>
      </a:lt1>
      <a:dk2>
        <a:srgbClr val="5E5E5E"/>
      </a:dk2>
      <a:lt2>
        <a:srgbClr val="DDDDDD"/>
      </a:lt2>
      <a:accent1>
        <a:srgbClr val="A6B727"/>
      </a:accent1>
      <a:accent2>
        <a:srgbClr val="418AB3"/>
      </a:accent2>
      <a:accent3>
        <a:srgbClr val="F69200"/>
      </a:accent3>
      <a:accent4>
        <a:srgbClr val="838383"/>
      </a:accent4>
      <a:accent5>
        <a:srgbClr val="FEC306"/>
      </a:accent5>
      <a:accent6>
        <a:srgbClr val="DF5327"/>
      </a:accent6>
      <a:hlink>
        <a:srgbClr val="F59E00"/>
      </a:hlink>
      <a:folHlink>
        <a:srgbClr val="B2B2B2"/>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A425FB89-E954-4A2A-81DC-D90804A94D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{F72DDC90-D15B-3C4A-AA6A-9A4D32741B15}tf10001120</Template>
  <TotalTime>720</TotalTime>
  <Words>1516</Words>
  <Application>Microsoft Macintosh PowerPoint</Application>
  <PresentationFormat>Widescreen</PresentationFormat>
  <Paragraphs>129</Paragraphs>
  <Slides>33</Slides>
  <Notes>2</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Gill Sans MT</vt:lpstr>
      <vt:lpstr>Wingdings</vt:lpstr>
      <vt:lpstr>Wingdings 3</vt:lpstr>
      <vt:lpstr>Parcel</vt:lpstr>
      <vt:lpstr>Analysis of Violent Crime in Los Angeles, CA (2010 – 2017)</vt:lpstr>
      <vt:lpstr>Project Requirements</vt:lpstr>
      <vt:lpstr>Motivation</vt:lpstr>
      <vt:lpstr>What are we presenting? </vt:lpstr>
      <vt:lpstr>Rest of the presentation</vt:lpstr>
      <vt:lpstr>1. Data Sources</vt:lpstr>
      <vt:lpstr>1. Data Sources: Description</vt:lpstr>
      <vt:lpstr>2. Data Retrieval and Cleaning</vt:lpstr>
      <vt:lpstr>PowerPoint Presentation</vt:lpstr>
      <vt:lpstr>PowerPoint Presentation</vt:lpstr>
      <vt:lpstr>3. description</vt:lpstr>
      <vt:lpstr>3. Data Description Classification of crime (FYI)</vt:lpstr>
      <vt:lpstr>Violent Crime in LA City: A snap shot</vt:lpstr>
      <vt:lpstr>3. Description:  Violent vs property</vt:lpstr>
      <vt:lpstr>3. Description by year and month</vt:lpstr>
      <vt:lpstr>3.Description Monthly Trends for top 10 crimes</vt:lpstr>
      <vt:lpstr>3. Description: Victims by Sex &amp; age</vt:lpstr>
      <vt:lpstr>What’s next? </vt:lpstr>
      <vt:lpstr>PowerPoint Presentation</vt:lpstr>
      <vt:lpstr>Safe  Vs.  “nOt-So-Safe” zip-code</vt:lpstr>
      <vt:lpstr>PowerPoint Presentation</vt:lpstr>
      <vt:lpstr>PowerPoint Presentation</vt:lpstr>
      <vt:lpstr>PowerPoint Presentation</vt:lpstr>
      <vt:lpstr>PowerPoint Presentation</vt:lpstr>
      <vt:lpstr>Fun Stuff: Interactive Map</vt:lpstr>
      <vt:lpstr>PowerPoint Presentation</vt:lpstr>
      <vt:lpstr>PowerPoint Presentation</vt:lpstr>
      <vt:lpstr>PowerPoint Presentation</vt:lpstr>
      <vt:lpstr>PowerPoint Presentation</vt:lpstr>
      <vt:lpstr>PowerPoint Presentation</vt:lpstr>
      <vt:lpstr>Take Aways.</vt:lpstr>
      <vt:lpstr>Future Work</vt:lpstr>
      <vt:lpstr>Citations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Saha, Shrawantee</dc:creator>
  <cp:lastModifiedBy>Saha, Shrawantee</cp:lastModifiedBy>
  <cp:revision>129</cp:revision>
  <dcterms:created xsi:type="dcterms:W3CDTF">2018-08-18T17:50:26Z</dcterms:created>
  <dcterms:modified xsi:type="dcterms:W3CDTF">2018-08-22T00:28:47Z</dcterms:modified>
</cp:coreProperties>
</file>